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2"/>
  </p:notesMasterIdLst>
  <p:handoutMasterIdLst>
    <p:handoutMasterId r:id="rId33"/>
  </p:handoutMasterIdLst>
  <p:sldIdLst>
    <p:sldId id="352" r:id="rId2"/>
    <p:sldId id="256" r:id="rId3"/>
    <p:sldId id="349" r:id="rId4"/>
    <p:sldId id="310" r:id="rId5"/>
    <p:sldId id="336" r:id="rId6"/>
    <p:sldId id="315" r:id="rId7"/>
    <p:sldId id="322" r:id="rId8"/>
    <p:sldId id="343" r:id="rId9"/>
    <p:sldId id="338" r:id="rId10"/>
    <p:sldId id="344" r:id="rId11"/>
    <p:sldId id="339" r:id="rId12"/>
    <p:sldId id="345" r:id="rId13"/>
    <p:sldId id="346" r:id="rId14"/>
    <p:sldId id="350" r:id="rId15"/>
    <p:sldId id="347" r:id="rId16"/>
    <p:sldId id="319" r:id="rId17"/>
    <p:sldId id="320" r:id="rId18"/>
    <p:sldId id="341" r:id="rId19"/>
    <p:sldId id="340" r:id="rId20"/>
    <p:sldId id="316" r:id="rId21"/>
    <p:sldId id="317" r:id="rId22"/>
    <p:sldId id="318" r:id="rId23"/>
    <p:sldId id="325" r:id="rId24"/>
    <p:sldId id="324" r:id="rId25"/>
    <p:sldId id="327" r:id="rId26"/>
    <p:sldId id="342" r:id="rId27"/>
    <p:sldId id="329" r:id="rId28"/>
    <p:sldId id="330" r:id="rId29"/>
    <p:sldId id="334" r:id="rId30"/>
    <p:sldId id="335" r:id="rId31"/>
  </p:sldIdLst>
  <p:sldSz cx="9144000" cy="6858000" type="screen4x3"/>
  <p:notesSz cx="7302500" cy="95885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674F6"/>
    <a:srgbClr val="6289F8"/>
    <a:srgbClr val="8097F8"/>
    <a:srgbClr val="2C61F6"/>
    <a:srgbClr val="F8F0D0"/>
    <a:srgbClr val="F2E4AA"/>
    <a:srgbClr val="F4E9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0746" autoAdjust="0"/>
  </p:normalViewPr>
  <p:slideViewPr>
    <p:cSldViewPr>
      <p:cViewPr varScale="1">
        <p:scale>
          <a:sx n="118" d="100"/>
          <a:sy n="118" d="100"/>
        </p:scale>
        <p:origin x="237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8.xml"/><Relationship Id="rId13" Type="http://schemas.openxmlformats.org/officeDocument/2006/relationships/slide" Target="slides/slide24.xml"/><Relationship Id="rId3" Type="http://schemas.openxmlformats.org/officeDocument/2006/relationships/slide" Target="slides/slide6.xml"/><Relationship Id="rId7" Type="http://schemas.openxmlformats.org/officeDocument/2006/relationships/slide" Target="slides/slide17.xml"/><Relationship Id="rId12" Type="http://schemas.openxmlformats.org/officeDocument/2006/relationships/slide" Target="slides/slide23.xml"/><Relationship Id="rId2" Type="http://schemas.openxmlformats.org/officeDocument/2006/relationships/slide" Target="slides/slide5.xml"/><Relationship Id="rId16" Type="http://schemas.openxmlformats.org/officeDocument/2006/relationships/slide" Target="slides/slide28.xml"/><Relationship Id="rId1" Type="http://schemas.openxmlformats.org/officeDocument/2006/relationships/slide" Target="slides/slide4.xml"/><Relationship Id="rId6" Type="http://schemas.openxmlformats.org/officeDocument/2006/relationships/slide" Target="slides/slide16.xml"/><Relationship Id="rId11" Type="http://schemas.openxmlformats.org/officeDocument/2006/relationships/slide" Target="slides/slide22.xml"/><Relationship Id="rId5" Type="http://schemas.openxmlformats.org/officeDocument/2006/relationships/slide" Target="slides/slide11.xml"/><Relationship Id="rId15" Type="http://schemas.openxmlformats.org/officeDocument/2006/relationships/slide" Target="slides/slide27.xml"/><Relationship Id="rId10" Type="http://schemas.openxmlformats.org/officeDocument/2006/relationships/slide" Target="slides/slide21.xml"/><Relationship Id="rId4" Type="http://schemas.openxmlformats.org/officeDocument/2006/relationships/slide" Target="slides/slide7.xml"/><Relationship Id="rId9" Type="http://schemas.openxmlformats.org/officeDocument/2006/relationships/slide" Target="slides/slide20.xml"/><Relationship Id="rId14" Type="http://schemas.openxmlformats.org/officeDocument/2006/relationships/slide" Target="slides/slide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388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t" anchorCtr="0" compatLnSpc="1">
            <a:prstTxWarp prst="textNoShape">
              <a:avLst/>
            </a:prstTxWarp>
          </a:bodyPr>
          <a:lstStyle>
            <a:lvl1pPr algn="l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38613" y="0"/>
            <a:ext cx="316388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fld id="{1F4D9ECC-2D74-404E-94B8-83D95ED1F6CF}" type="datetime8">
              <a:rPr lang="en-US" smtClean="0"/>
              <a:t>2/23/21 10:09 AM</a:t>
            </a:fld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09075"/>
            <a:ext cx="316388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b" anchorCtr="0" compatLnSpc="1">
            <a:prstTxWarp prst="textNoShape">
              <a:avLst/>
            </a:prstTxWarp>
          </a:bodyPr>
          <a:lstStyle>
            <a:lvl1pPr algn="l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38613" y="9109075"/>
            <a:ext cx="316388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/>
            </a:lvl1pPr>
          </a:lstStyle>
          <a:p>
            <a:fld id="{47BE5705-338D-4842-8B62-E9D62C03901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67010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388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t" anchorCtr="0" compatLnSpc="1">
            <a:prstTxWarp prst="textNoShape">
              <a:avLst/>
            </a:prstTxWarp>
          </a:bodyPr>
          <a:lstStyle>
            <a:lvl1pPr algn="l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38613" y="0"/>
            <a:ext cx="316388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fld id="{DF78E9F6-9739-DF46-B296-5905F45BBEAB}" type="datetime8">
              <a:rPr lang="en-US" smtClean="0"/>
              <a:t>2/23/21 10:09 AM</a:t>
            </a:fld>
            <a:endParaRPr lang="en-US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5713" y="720725"/>
            <a:ext cx="4792662" cy="3594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3138" y="4554538"/>
            <a:ext cx="5356225" cy="4313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09075"/>
            <a:ext cx="316388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b" anchorCtr="0" compatLnSpc="1">
            <a:prstTxWarp prst="textNoShape">
              <a:avLst/>
            </a:prstTxWarp>
          </a:bodyPr>
          <a:lstStyle>
            <a:lvl1pPr algn="l" defTabSz="965200">
              <a:defRPr sz="1300">
                <a:latin typeface="Tahoma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38613" y="9109075"/>
            <a:ext cx="316388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09" tIns="48254" rIns="96509" bIns="48254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/>
            </a:lvl1pPr>
          </a:lstStyle>
          <a:p>
            <a:fld id="{1E02C7D2-9B40-7A45-93DD-4CC0936724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1323613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300"/>
              <a:t>Trees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6CBBC890-871E-B44E-BB2D-596FC9523B85}" type="datetime8">
              <a:rPr lang="en-US" altLang="en-US" sz="1300" smtClean="0"/>
              <a:t>2/23/21 10:09 AM</a:t>
            </a:fld>
            <a:endParaRPr lang="en-US" altLang="en-US" sz="1300"/>
          </a:p>
        </p:txBody>
      </p:sp>
      <p:sp>
        <p:nvSpPr>
          <p:cNvPr id="2253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defTabSz="9652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defTabSz="965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210F0D20-E915-3644-84E8-68C4B1728EEE}" type="slidenum">
              <a:rPr lang="en-US" altLang="en-US" sz="1300"/>
              <a:pPr eaLnBrk="1" hangingPunct="1"/>
              <a:t>2</a:t>
            </a:fld>
            <a:endParaRPr lang="en-US" altLang="en-US" sz="1300"/>
          </a:p>
        </p:txBody>
      </p:sp>
      <p:sp>
        <p:nvSpPr>
          <p:cNvPr id="225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682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15" name="Rectangle 4"/>
              <p:cNvSpPr>
                <a:spLocks noChangeArrowheads="1"/>
              </p:cNvSpPr>
              <p:nvPr/>
            </p:nvSpPr>
            <p:spPr bwMode="ltGray">
              <a:xfrm>
                <a:off x="2112" y="0"/>
                <a:ext cx="3648" cy="9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>
                  <a:ea typeface="굴림" pitchFamily="50" charset="-127"/>
                </a:endParaRPr>
              </a:p>
            </p:txBody>
          </p:sp>
          <p:grpSp>
            <p:nvGrpSpPr>
              <p:cNvPr id="16" name="Group 5"/>
              <p:cNvGrpSpPr>
                <a:grpSpLocks/>
              </p:cNvGrpSpPr>
              <p:nvPr userDrawn="1"/>
            </p:nvGrpSpPr>
            <p:grpSpPr bwMode="auto">
              <a:xfrm>
                <a:off x="0" y="0"/>
                <a:ext cx="5760" cy="4320"/>
                <a:chOff x="0" y="0"/>
                <a:chExt cx="5760" cy="4320"/>
              </a:xfrm>
            </p:grpSpPr>
            <p:sp>
              <p:nvSpPr>
                <p:cNvPr id="18" name="Line 6"/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19" name="Line 7"/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0" name="Line 8"/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1" name="Line 9"/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2" name="Line 10"/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3" name="Line 11"/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4" name="Line 12"/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5" name="Line 13"/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6" name="Line 14"/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Line 15"/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8" name="Line 16"/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29" name="Line 17"/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Line 18"/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Line 19"/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Line 20"/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Line 21"/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4" name="Line 22"/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Line 23"/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6" name="Line 24"/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Line 25"/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8" name="Line 26"/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39" name="Line 27"/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0" name="Line 28"/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1" name="Line 29"/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Line 30"/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Line 31"/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Line 32"/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Line 33"/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Line 34"/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Line 35"/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Line 36"/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Line 37"/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Line 38"/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Line 39"/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2" name="Line 40"/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3" name="Line 41"/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Line 42"/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5" name="Line 43"/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6" name="Line 44"/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7" name="Line 45"/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8" name="Line 46"/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59" name="Line 47"/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0" name="Line 48"/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1" name="Line 49"/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2" name="Line 50"/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3" name="Line 51"/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4" name="Line 52"/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5" name="Line 53"/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6" name="Line 54"/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7" name="Line 55"/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  <p:sp>
              <p:nvSpPr>
                <p:cNvPr id="68" name="Line 56"/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7" name="Line 57"/>
              <p:cNvSpPr>
                <a:spLocks noChangeShapeType="1"/>
              </p:cNvSpPr>
              <p:nvPr/>
            </p:nvSpPr>
            <p:spPr bwMode="ltGray">
              <a:xfrm>
                <a:off x="5568" y="0"/>
                <a:ext cx="0" cy="1488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  <p:grpSp>
          <p:nvGrpSpPr>
            <p:cNvPr id="6" name="Group 58"/>
            <p:cNvGrpSpPr>
              <a:grpSpLocks/>
            </p:cNvGrpSpPr>
            <p:nvPr userDrawn="1"/>
          </p:nvGrpSpPr>
          <p:grpSpPr bwMode="auto">
            <a:xfrm>
              <a:off x="3" y="559"/>
              <a:ext cx="4192" cy="1796"/>
              <a:chOff x="3" y="559"/>
              <a:chExt cx="4192" cy="1796"/>
            </a:xfrm>
          </p:grpSpPr>
          <p:sp>
            <p:nvSpPr>
              <p:cNvPr id="11" name="Line 59"/>
              <p:cNvSpPr>
                <a:spLocks noChangeShapeType="1"/>
              </p:cNvSpPr>
              <p:nvPr/>
            </p:nvSpPr>
            <p:spPr bwMode="ltGray">
              <a:xfrm>
                <a:off x="506" y="559"/>
                <a:ext cx="0" cy="1796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2" name="Line 60"/>
              <p:cNvSpPr>
                <a:spLocks noChangeShapeType="1"/>
              </p:cNvSpPr>
              <p:nvPr/>
            </p:nvSpPr>
            <p:spPr bwMode="ltGray">
              <a:xfrm flipH="1" flipV="1">
                <a:off x="3" y="1924"/>
                <a:ext cx="32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3" name="Line 61"/>
              <p:cNvSpPr>
                <a:spLocks noChangeShapeType="1"/>
              </p:cNvSpPr>
              <p:nvPr/>
            </p:nvSpPr>
            <p:spPr bwMode="ltGray">
              <a:xfrm flipH="1" flipV="1">
                <a:off x="384" y="938"/>
                <a:ext cx="38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4" name="Arc 62"/>
              <p:cNvSpPr>
                <a:spLocks/>
              </p:cNvSpPr>
              <p:nvPr/>
            </p:nvSpPr>
            <p:spPr bwMode="ltGray">
              <a:xfrm rot="16200000" flipH="1">
                <a:off x="426" y="860"/>
                <a:ext cx="156" cy="157"/>
              </a:xfrm>
              <a:custGeom>
                <a:avLst/>
                <a:gdLst>
                  <a:gd name="T0" fmla="*/ 0 w 43195"/>
                  <a:gd name="T1" fmla="*/ 0 h 43200"/>
                  <a:gd name="T2" fmla="*/ 0 w 43195"/>
                  <a:gd name="T3" fmla="*/ 0 h 43200"/>
                  <a:gd name="T4" fmla="*/ 0 w 43195"/>
                  <a:gd name="T5" fmla="*/ 0 h 432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0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0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  <p:grpSp>
          <p:nvGrpSpPr>
            <p:cNvPr id="7" name="Group 63"/>
            <p:cNvGrpSpPr>
              <a:grpSpLocks/>
            </p:cNvGrpSpPr>
            <p:nvPr userDrawn="1"/>
          </p:nvGrpSpPr>
          <p:grpSpPr bwMode="auto">
            <a:xfrm>
              <a:off x="1480" y="1952"/>
              <a:ext cx="3808" cy="1812"/>
              <a:chOff x="1480" y="1952"/>
              <a:chExt cx="3808" cy="1812"/>
            </a:xfrm>
          </p:grpSpPr>
          <p:sp>
            <p:nvSpPr>
              <p:cNvPr id="8" name="Line 64"/>
              <p:cNvSpPr>
                <a:spLocks noChangeShapeType="1"/>
              </p:cNvSpPr>
              <p:nvPr/>
            </p:nvSpPr>
            <p:spPr bwMode="ltGray">
              <a:xfrm flipV="1">
                <a:off x="1480" y="3442"/>
                <a:ext cx="38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9" name="Line 65"/>
              <p:cNvSpPr>
                <a:spLocks noChangeShapeType="1"/>
              </p:cNvSpPr>
              <p:nvPr/>
            </p:nvSpPr>
            <p:spPr bwMode="ltGray">
              <a:xfrm flipH="1">
                <a:off x="5172" y="1952"/>
                <a:ext cx="0" cy="181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0" name="Arc 66"/>
              <p:cNvSpPr>
                <a:spLocks/>
              </p:cNvSpPr>
              <p:nvPr/>
            </p:nvSpPr>
            <p:spPr bwMode="ltGray">
              <a:xfrm rot="5400000">
                <a:off x="5097" y="3346"/>
                <a:ext cx="156" cy="157"/>
              </a:xfrm>
              <a:custGeom>
                <a:avLst/>
                <a:gdLst>
                  <a:gd name="T0" fmla="*/ 0 w 43195"/>
                  <a:gd name="T1" fmla="*/ 0 h 43200"/>
                  <a:gd name="T2" fmla="*/ 0 w 43195"/>
                  <a:gd name="T3" fmla="*/ 0 h 43200"/>
                  <a:gd name="T4" fmla="*/ 0 w 43195"/>
                  <a:gd name="T5" fmla="*/ 0 h 432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0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0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5187" name="Rectangle 67"/>
          <p:cNvSpPr>
            <a:spLocks noGrp="1" noChangeArrowheads="1"/>
          </p:cNvSpPr>
          <p:nvPr>
            <p:ph type="ctrTitle"/>
          </p:nvPr>
        </p:nvSpPr>
        <p:spPr>
          <a:xfrm>
            <a:off x="990600" y="1752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ko-KR" noProof="0"/>
              <a:t>Click to edit Master title style</a:t>
            </a:r>
          </a:p>
        </p:txBody>
      </p:sp>
      <p:sp>
        <p:nvSpPr>
          <p:cNvPr id="5188" name="Rectangle 68" descr="Rectangle: Click to edit Master text styles&#10;Second level&#10;Third level&#10;Fourth level&#10;Fifth level"/>
          <p:cNvSpPr>
            <a:spLocks noGrp="1" noChangeArrowheads="1"/>
          </p:cNvSpPr>
          <p:nvPr>
            <p:ph type="subTitle" idx="1"/>
          </p:nvPr>
        </p:nvSpPr>
        <p:spPr>
          <a:xfrm>
            <a:off x="990600" y="3309938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ko-KR" noProof="0"/>
              <a:t>Click to edit Master subtitle style</a:t>
            </a:r>
          </a:p>
        </p:txBody>
      </p:sp>
      <p:sp>
        <p:nvSpPr>
          <p:cNvPr id="69" name="Rectangle 70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70" name="Rectangle 71"/>
          <p:cNvSpPr>
            <a:spLocks noGrp="1" noChangeArrowheads="1"/>
          </p:cNvSpPr>
          <p:nvPr>
            <p:ph type="sldNum" sz="quarter" idx="1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325E3-1ADE-4AF1-B368-CEC577AF2D7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3176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5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0749E8-416C-4138-A0B8-49FD5E88F63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82050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10350" y="304800"/>
            <a:ext cx="2000250" cy="5715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5848350" cy="57150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5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9F1542-1D99-413D-9E9C-03E705EFEAC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75101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514600" y="2743200"/>
            <a:ext cx="4648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42925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686800" cy="717551"/>
          </a:xfrm>
        </p:spPr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0" y="1143000"/>
            <a:ext cx="8686800" cy="5181600"/>
          </a:xfrm>
        </p:spPr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03749F-3842-4CDA-A45E-FEEB9ACCE00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304800" y="1022351"/>
            <a:ext cx="86868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23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5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965574-BA25-46F2-96A9-4FD8E6A9F6F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51401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0998" y="1212850"/>
            <a:ext cx="4038601" cy="5264149"/>
          </a:xfrm>
        </p:spPr>
        <p:txBody>
          <a:bodyPr/>
          <a:lstStyle>
            <a:lvl1pPr>
              <a:defRPr sz="2600">
                <a:latin typeface="Calibri" charset="0"/>
                <a:ea typeface="Calibri" charset="0"/>
                <a:cs typeface="Calibri" charset="0"/>
              </a:defRPr>
            </a:lvl1pPr>
            <a:lvl2pPr>
              <a:defRPr sz="2400">
                <a:latin typeface="Calibri" charset="0"/>
                <a:ea typeface="Calibri" charset="0"/>
                <a:cs typeface="Calibri" charset="0"/>
              </a:defRPr>
            </a:lvl2pPr>
            <a:lvl3pPr>
              <a:defRPr sz="2000">
                <a:latin typeface="Calibri" charset="0"/>
                <a:ea typeface="Calibri" charset="0"/>
                <a:cs typeface="Calibri" charset="0"/>
              </a:defRPr>
            </a:lvl3pPr>
            <a:lvl4pPr>
              <a:defRPr sz="1800">
                <a:latin typeface="Calibri" charset="0"/>
                <a:ea typeface="Calibri" charset="0"/>
                <a:cs typeface="Calibri" charset="0"/>
              </a:defRPr>
            </a:lvl4pPr>
            <a:lvl5pPr>
              <a:defRPr sz="1800">
                <a:latin typeface="Calibri" charset="0"/>
                <a:ea typeface="Calibri" charset="0"/>
                <a:cs typeface="Calibri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267200" cy="5233670"/>
          </a:xfrm>
        </p:spPr>
        <p:txBody>
          <a:bodyPr/>
          <a:lstStyle>
            <a:lvl1pPr>
              <a:defRPr sz="2600">
                <a:latin typeface="Calibri" charset="0"/>
                <a:ea typeface="Calibri" charset="0"/>
                <a:cs typeface="Calibri" charset="0"/>
              </a:defRPr>
            </a:lvl1pPr>
            <a:lvl2pPr>
              <a:defRPr sz="2400">
                <a:latin typeface="Calibri" charset="0"/>
                <a:ea typeface="Calibri" charset="0"/>
                <a:cs typeface="Calibri" charset="0"/>
              </a:defRPr>
            </a:lvl2pPr>
            <a:lvl3pPr>
              <a:defRPr sz="2000">
                <a:latin typeface="Calibri" charset="0"/>
                <a:ea typeface="Calibri" charset="0"/>
                <a:cs typeface="Calibri" charset="0"/>
              </a:defRPr>
            </a:lvl3pPr>
            <a:lvl4pPr>
              <a:defRPr sz="1800">
                <a:latin typeface="Calibri" charset="0"/>
                <a:ea typeface="Calibri" charset="0"/>
                <a:cs typeface="Calibri" charset="0"/>
              </a:defRPr>
            </a:lvl4pPr>
            <a:lvl5pPr>
              <a:defRPr sz="1800">
                <a:latin typeface="Calibri" charset="0"/>
                <a:ea typeface="Calibri" charset="0"/>
                <a:cs typeface="Calibri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162800" y="6324600"/>
            <a:ext cx="19050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49DB9-758D-4A23-930A-3B6D36D854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  <p:cxnSp>
        <p:nvCxnSpPr>
          <p:cNvPr id="7" name="Straight Connector 6"/>
          <p:cNvCxnSpPr/>
          <p:nvPr userDrawn="1"/>
        </p:nvCxnSpPr>
        <p:spPr bwMode="auto">
          <a:xfrm>
            <a:off x="304800" y="1022351"/>
            <a:ext cx="86868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1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8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82C084-70A8-4E10-8657-24454BD5529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32377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4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F39ED-FE8B-4F5F-9E13-4B2F1133171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4019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3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1FFA-95F2-4CC5-BE63-CABE58D1D82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6497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55EEE7-317F-41EB-9B49-5ED4279C88A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96662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Trees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59C86-9D8A-4930-86BD-3620E8D963F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5168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63"/>
          <p:cNvSpPr>
            <a:spLocks noGrp="1" noChangeArrowheads="1"/>
          </p:cNvSpPr>
          <p:nvPr>
            <p:ph type="title"/>
          </p:nvPr>
        </p:nvSpPr>
        <p:spPr bwMode="auto">
          <a:xfrm>
            <a:off x="380999" y="304800"/>
            <a:ext cx="8534399" cy="717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title style</a:t>
            </a:r>
          </a:p>
        </p:txBody>
      </p:sp>
      <p:sp>
        <p:nvSpPr>
          <p:cNvPr id="1028" name="Rectangle 64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 bwMode="auto">
          <a:xfrm>
            <a:off x="376988" y="1295400"/>
            <a:ext cx="8538411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</a:p>
        </p:txBody>
      </p:sp>
      <p:sp>
        <p:nvSpPr>
          <p:cNvPr id="4163" name="Rectangle 6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399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ea typeface="굴림" pitchFamily="50" charset="-127"/>
              </a:defRPr>
            </a:lvl1pPr>
          </a:lstStyle>
          <a:p>
            <a:pPr>
              <a:defRPr/>
            </a:pPr>
            <a:fld id="{714FB03D-A196-4C2D-91C1-708A7CFF3A8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0992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Calibri" charset="0"/>
          <a:ea typeface="Calibri" charset="0"/>
          <a:cs typeface="Calibri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itchFamily="2" charset="2"/>
        <a:buBlip>
          <a:blip r:embed="rId14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itchFamily="2" charset="2"/>
        <a:buChar char="w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n"/>
        <a:defRPr sz="18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18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29678-8FF3-3E4B-A48F-C23A62066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AA7A9-7963-E846-A71F-9CA86D6D2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Now, familiar with</a:t>
            </a:r>
          </a:p>
          <a:p>
            <a:pPr lvl="1"/>
            <a:r>
              <a:rPr lang="en-US" dirty="0"/>
              <a:t>Order of running time</a:t>
            </a:r>
          </a:p>
          <a:p>
            <a:pPr lvl="1"/>
            <a:r>
              <a:rPr lang="en-US" dirty="0"/>
              <a:t>Big-Oh function</a:t>
            </a:r>
          </a:p>
          <a:p>
            <a:pPr lvl="1"/>
            <a:r>
              <a:rPr lang="en-US" dirty="0"/>
              <a:t>Amortized analysis</a:t>
            </a:r>
          </a:p>
          <a:p>
            <a:endParaRPr lang="en-US" dirty="0"/>
          </a:p>
          <a:p>
            <a:r>
              <a:rPr lang="en-US" dirty="0"/>
              <a:t>Vector and List</a:t>
            </a:r>
          </a:p>
          <a:p>
            <a:pPr lvl="1"/>
            <a:r>
              <a:rPr lang="en-US" dirty="0"/>
              <a:t>Storing elements in a linear fashion</a:t>
            </a:r>
          </a:p>
          <a:p>
            <a:pPr lvl="1"/>
            <a:endParaRPr lang="en-US" dirty="0"/>
          </a:p>
          <a:p>
            <a:r>
              <a:rPr lang="en-US" dirty="0"/>
              <a:t>Position</a:t>
            </a:r>
          </a:p>
          <a:p>
            <a:pPr lvl="1"/>
            <a:r>
              <a:rPr lang="en-US" dirty="0"/>
              <a:t>Containers and Iterators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A3BA4-3591-1446-B456-CDBC49682A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3907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Traversal Computations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Depth?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2. Height?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3. Visit every nodes</a:t>
            </a:r>
          </a:p>
          <a:p>
            <a:pPr lvl="1"/>
            <a:r>
              <a:rPr lang="en-US" dirty="0"/>
              <a:t>Preorder</a:t>
            </a:r>
          </a:p>
          <a:p>
            <a:pPr lvl="1"/>
            <a:r>
              <a:rPr lang="en-US" dirty="0" err="1"/>
              <a:t>Postorder</a:t>
            </a:r>
            <a:endParaRPr lang="en-US" dirty="0"/>
          </a:p>
          <a:p>
            <a:pPr lvl="1"/>
            <a:r>
              <a:rPr lang="en-US" dirty="0" err="1"/>
              <a:t>Inorder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These are the basic things to do for a given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9777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Example: ”du” command</a:t>
            </a:r>
          </a:p>
        </p:txBody>
      </p:sp>
      <p:sp>
        <p:nvSpPr>
          <p:cNvPr id="409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F5F0EE20-9C9D-9D4C-882B-6244B983F9FC}" type="slidenum">
              <a:rPr lang="en-US" altLang="en-US" sz="1400"/>
              <a:pPr eaLnBrk="1" hangingPunct="1"/>
              <a:t>11</a:t>
            </a:fld>
            <a:endParaRPr lang="en-US" altLang="en-US" sz="1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01" y="1905000"/>
            <a:ext cx="6394450" cy="45023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2199" y="1347363"/>
            <a:ext cx="783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$&gt; du </a:t>
            </a:r>
            <a:r>
              <a:rPr lang="mr-IN" sz="2000" dirty="0"/>
              <a:t>–</a:t>
            </a:r>
            <a:r>
              <a:rPr lang="en-US" sz="2000" dirty="0"/>
              <a:t>s .  Print the aggregate file sizes from the current directory </a:t>
            </a:r>
          </a:p>
        </p:txBody>
      </p:sp>
    </p:spTree>
    <p:extLst>
      <p:ext uri="{BB962C8B-B14F-4D97-AF65-F5344CB8AC3E}">
        <p14:creationId xmlns:p14="http://schemas.microsoft.com/office/powerpoint/2010/main" val="709863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Depth of a node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12</a:t>
            </a:fld>
            <a:endParaRPr lang="en-US" altLang="ko-K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7442200" cy="1803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00200" y="4724400"/>
            <a:ext cx="50238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Complexity? O(</a:t>
            </a:r>
            <a:r>
              <a:rPr lang="en-US" dirty="0" err="1"/>
              <a:t>d</a:t>
            </a:r>
            <a:r>
              <a:rPr lang="en-US" baseline="-25000" dirty="0" err="1"/>
              <a:t>p</a:t>
            </a:r>
            <a:r>
              <a:rPr lang="en-US" dirty="0"/>
              <a:t>), worst-case O(n)</a:t>
            </a:r>
          </a:p>
        </p:txBody>
      </p:sp>
    </p:spTree>
    <p:extLst>
      <p:ext uri="{BB962C8B-B14F-4D97-AF65-F5344CB8AC3E}">
        <p14:creationId xmlns:p14="http://schemas.microsoft.com/office/powerpoint/2010/main" val="107845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Height of a tree T: height1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13</a:t>
            </a:fld>
            <a:endParaRPr lang="en-US" altLang="ko-KR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86800" cy="5181600"/>
          </a:xfrm>
        </p:spPr>
        <p:txBody>
          <a:bodyPr/>
          <a:lstStyle/>
          <a:p>
            <a:r>
              <a:rPr lang="en-US" dirty="0"/>
              <a:t>Equal to the maximum depth of its leaves</a:t>
            </a:r>
          </a:p>
          <a:p>
            <a:r>
              <a:rPr lang="en-US" dirty="0"/>
              <a:t>OK. Then, what about this algorithm?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Complexity?</a:t>
            </a:r>
          </a:p>
          <a:p>
            <a:pPr lvl="1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09800"/>
            <a:ext cx="7924800" cy="25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638800"/>
            <a:ext cx="2667000" cy="5141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38600" y="5670855"/>
            <a:ext cx="2679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Worst-case: </a:t>
            </a:r>
            <a:r>
              <a:rPr lang="en-US" i="1" dirty="0"/>
              <a:t>O(n</a:t>
            </a:r>
            <a:r>
              <a:rPr lang="en-US" i="1" baseline="30000" dirty="0"/>
              <a:t>2</a:t>
            </a:r>
            <a:r>
              <a:rPr lang="en-US" i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613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D014C-0ED1-B54A-8964-439E66982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71934-30E2-CC47-A9F8-CCAA44AD78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B86F85-FFE8-A84B-8D91-22D6A8F84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872" y="1631763"/>
            <a:ext cx="2032000" cy="1143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879E10-8403-7C48-B6C3-B8BCDF555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3657600"/>
            <a:ext cx="1850571" cy="25908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E99CADA-50B2-2F4F-A78A-4EB4E659E712}"/>
              </a:ext>
            </a:extLst>
          </p:cNvPr>
          <p:cNvSpPr/>
          <p:nvPr/>
        </p:nvSpPr>
        <p:spPr bwMode="auto">
          <a:xfrm>
            <a:off x="2672360" y="1371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F7B09E-8614-2C4B-A74A-CFDBF53A55CF}"/>
              </a:ext>
            </a:extLst>
          </p:cNvPr>
          <p:cNvSpPr/>
          <p:nvPr/>
        </p:nvSpPr>
        <p:spPr bwMode="auto">
          <a:xfrm>
            <a:off x="1300760" y="22098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645BB09-ABE3-FC44-950D-3B73A0D1D21D}"/>
              </a:ext>
            </a:extLst>
          </p:cNvPr>
          <p:cNvSpPr/>
          <p:nvPr/>
        </p:nvSpPr>
        <p:spPr bwMode="auto">
          <a:xfrm>
            <a:off x="1757960" y="22098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DF6789-2674-594B-89F8-DCCD19EAD71E}"/>
              </a:ext>
            </a:extLst>
          </p:cNvPr>
          <p:cNvSpPr/>
          <p:nvPr/>
        </p:nvSpPr>
        <p:spPr bwMode="auto">
          <a:xfrm>
            <a:off x="3510560" y="2220097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993B4D1-FFAF-224A-87A2-6538316A50B8}"/>
              </a:ext>
            </a:extLst>
          </p:cNvPr>
          <p:cNvSpPr/>
          <p:nvPr/>
        </p:nvSpPr>
        <p:spPr bwMode="auto">
          <a:xfrm>
            <a:off x="3967760" y="2220097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047C61-6AFE-4742-B25D-95EFBAC7E64F}"/>
              </a:ext>
            </a:extLst>
          </p:cNvPr>
          <p:cNvSpPr txBox="1"/>
          <p:nvPr/>
        </p:nvSpPr>
        <p:spPr>
          <a:xfrm>
            <a:off x="2426069" y="2050875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D22A6D-1C9C-A742-A60D-2BEFBF55C55F}"/>
              </a:ext>
            </a:extLst>
          </p:cNvPr>
          <p:cNvCxnSpPr>
            <a:cxnSpLocks/>
            <a:stCxn id="7" idx="2"/>
          </p:cNvCxnSpPr>
          <p:nvPr/>
        </p:nvCxnSpPr>
        <p:spPr bwMode="auto">
          <a:xfrm flipH="1">
            <a:off x="1559812" y="1524000"/>
            <a:ext cx="1112548" cy="68580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C3DE98-09B2-264A-8561-2AF701F8C452}"/>
              </a:ext>
            </a:extLst>
          </p:cNvPr>
          <p:cNvCxnSpPr>
            <a:cxnSpLocks/>
            <a:stCxn id="7" idx="3"/>
          </p:cNvCxnSpPr>
          <p:nvPr/>
        </p:nvCxnSpPr>
        <p:spPr bwMode="auto">
          <a:xfrm flipH="1">
            <a:off x="2001787" y="1631763"/>
            <a:ext cx="715210" cy="578037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F25A47-2A33-7247-8BA1-28BCCBE27F25}"/>
              </a:ext>
            </a:extLst>
          </p:cNvPr>
          <p:cNvCxnSpPr>
            <a:cxnSpLocks/>
          </p:cNvCxnSpPr>
          <p:nvPr/>
        </p:nvCxnSpPr>
        <p:spPr bwMode="auto">
          <a:xfrm>
            <a:off x="2927954" y="1648933"/>
            <a:ext cx="685800" cy="588334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53CA1CE-714E-1B40-8AEA-C128B76A947E}"/>
              </a:ext>
            </a:extLst>
          </p:cNvPr>
          <p:cNvCxnSpPr>
            <a:cxnSpLocks/>
            <a:endCxn id="11" idx="1"/>
          </p:cNvCxnSpPr>
          <p:nvPr/>
        </p:nvCxnSpPr>
        <p:spPr bwMode="auto">
          <a:xfrm>
            <a:off x="2975432" y="1569471"/>
            <a:ext cx="1036965" cy="695263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B27F616-C206-F047-8A04-620E0E33E3BA}"/>
              </a:ext>
            </a:extLst>
          </p:cNvPr>
          <p:cNvSpPr txBox="1"/>
          <p:nvPr/>
        </p:nvSpPr>
        <p:spPr>
          <a:xfrm>
            <a:off x="2001787" y="2594226"/>
            <a:ext cx="16099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n-1 leaves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38739FA-892C-4A43-A17D-2A802847A7A0}"/>
              </a:ext>
            </a:extLst>
          </p:cNvPr>
          <p:cNvSpPr/>
          <p:nvPr/>
        </p:nvSpPr>
        <p:spPr bwMode="auto">
          <a:xfrm>
            <a:off x="2716997" y="3744424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8A07C34-0267-0C48-A8A5-CB79A7F3E5C5}"/>
              </a:ext>
            </a:extLst>
          </p:cNvPr>
          <p:cNvSpPr/>
          <p:nvPr/>
        </p:nvSpPr>
        <p:spPr bwMode="auto">
          <a:xfrm>
            <a:off x="2251457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61C7C78-D377-1740-AFF1-D7337B3DAD18}"/>
              </a:ext>
            </a:extLst>
          </p:cNvPr>
          <p:cNvSpPr/>
          <p:nvPr/>
        </p:nvSpPr>
        <p:spPr bwMode="auto">
          <a:xfrm>
            <a:off x="3281151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6DF712F-8C2D-934E-BC88-A87D73EF4041}"/>
              </a:ext>
            </a:extLst>
          </p:cNvPr>
          <p:cNvSpPr txBox="1"/>
          <p:nvPr/>
        </p:nvSpPr>
        <p:spPr>
          <a:xfrm>
            <a:off x="2578469" y="5381021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32452B1-F288-3646-A929-2145CDD4634F}"/>
              </a:ext>
            </a:extLst>
          </p:cNvPr>
          <p:cNvSpPr/>
          <p:nvPr/>
        </p:nvSpPr>
        <p:spPr bwMode="auto">
          <a:xfrm>
            <a:off x="2716997" y="483767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9DE9C6-90E7-644E-8D83-784AE5892F06}"/>
              </a:ext>
            </a:extLst>
          </p:cNvPr>
          <p:cNvSpPr txBox="1"/>
          <p:nvPr/>
        </p:nvSpPr>
        <p:spPr>
          <a:xfrm rot="5400000">
            <a:off x="2619685" y="4265684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A95E222-15F3-5545-9B23-398E61DF2F41}"/>
              </a:ext>
            </a:extLst>
          </p:cNvPr>
          <p:cNvCxnSpPr>
            <a:cxnSpLocks/>
            <a:stCxn id="35" idx="3"/>
          </p:cNvCxnSpPr>
          <p:nvPr/>
        </p:nvCxnSpPr>
        <p:spPr bwMode="auto">
          <a:xfrm flipH="1">
            <a:off x="2424776" y="5097833"/>
            <a:ext cx="336858" cy="455098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C2BB2CE-7578-8A4F-ADB1-175E520B7335}"/>
              </a:ext>
            </a:extLst>
          </p:cNvPr>
          <p:cNvCxnSpPr>
            <a:cxnSpLocks/>
          </p:cNvCxnSpPr>
          <p:nvPr/>
        </p:nvCxnSpPr>
        <p:spPr bwMode="auto">
          <a:xfrm>
            <a:off x="2975432" y="5107502"/>
            <a:ext cx="338586" cy="445429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EDF2A50-CF45-0840-BBD2-C2C21D2EE14B}"/>
              </a:ext>
            </a:extLst>
          </p:cNvPr>
          <p:cNvSpPr txBox="1"/>
          <p:nvPr/>
        </p:nvSpPr>
        <p:spPr>
          <a:xfrm>
            <a:off x="2452102" y="1668673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49F3B9-81DF-844C-8522-98323C5B59AE}"/>
              </a:ext>
            </a:extLst>
          </p:cNvPr>
          <p:cNvSpPr txBox="1"/>
          <p:nvPr/>
        </p:nvSpPr>
        <p:spPr>
          <a:xfrm>
            <a:off x="2534086" y="5034666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F16356-A417-BD4B-99E1-C69ED79BA350}"/>
              </a:ext>
            </a:extLst>
          </p:cNvPr>
          <p:cNvSpPr txBox="1"/>
          <p:nvPr/>
        </p:nvSpPr>
        <p:spPr>
          <a:xfrm>
            <a:off x="2145530" y="5930916"/>
            <a:ext cx="1581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n/2 leaves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401869-A833-F84D-81A2-EE14F5E6A81D}"/>
              </a:ext>
            </a:extLst>
          </p:cNvPr>
          <p:cNvSpPr txBox="1"/>
          <p:nvPr/>
        </p:nvSpPr>
        <p:spPr>
          <a:xfrm>
            <a:off x="3090506" y="4196091"/>
            <a:ext cx="2203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n/2 non-leaves</a:t>
            </a:r>
          </a:p>
        </p:txBody>
      </p:sp>
    </p:spTree>
    <p:extLst>
      <p:ext uri="{BB962C8B-B14F-4D97-AF65-F5344CB8AC3E}">
        <p14:creationId xmlns:p14="http://schemas.microsoft.com/office/powerpoint/2010/main" val="1208870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Height of a tree T: height2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686800" cy="5181600"/>
          </a:xfrm>
        </p:spPr>
        <p:txBody>
          <a:bodyPr/>
          <a:lstStyle/>
          <a:p>
            <a:r>
              <a:rPr lang="en-US" dirty="0"/>
              <a:t>Why is height1 inefficient?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05000"/>
            <a:ext cx="7924800" cy="23991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5066109"/>
            <a:ext cx="2373107" cy="5085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15233" y="5112967"/>
            <a:ext cx="2511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Worst-case: </a:t>
            </a:r>
            <a:r>
              <a:rPr lang="en-US" i="1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85631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3. Preorder Traversal</a:t>
            </a:r>
          </a:p>
        </p:txBody>
      </p:sp>
      <p:sp>
        <p:nvSpPr>
          <p:cNvPr id="717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000" dirty="0"/>
              <a:t>A traversal visits the nodes of a tree in a systematic manner</a:t>
            </a:r>
          </a:p>
          <a:p>
            <a:pPr eaLnBrk="1" hangingPunct="1"/>
            <a:r>
              <a:rPr lang="en-US" altLang="en-US" sz="2000" dirty="0"/>
              <a:t>In a preorder traversal, a node is visited before its descendants </a:t>
            </a:r>
          </a:p>
          <a:p>
            <a:pPr eaLnBrk="1" hangingPunct="1"/>
            <a:r>
              <a:rPr lang="en-US" altLang="en-US" sz="2000"/>
              <a:t>Application: print a structured document</a:t>
            </a:r>
            <a:endParaRPr lang="en-US" altLang="en-US" sz="2000" dirty="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2370DA3F-8080-834F-870B-F4E585A16DD6}" type="slidenum">
              <a:rPr lang="en-US" altLang="en-US" sz="1400"/>
              <a:pPr eaLnBrk="1" hangingPunct="1"/>
              <a:t>16</a:t>
            </a:fld>
            <a:endParaRPr lang="en-US" altLang="en-US" sz="1400"/>
          </a:p>
        </p:txBody>
      </p:sp>
      <p:sp>
        <p:nvSpPr>
          <p:cNvPr id="7174" name="AutoShape 5"/>
          <p:cNvSpPr>
            <a:spLocks noChangeAspect="1" noChangeArrowheads="1"/>
          </p:cNvSpPr>
          <p:nvPr/>
        </p:nvSpPr>
        <p:spPr bwMode="auto">
          <a:xfrm>
            <a:off x="3960813" y="3886200"/>
            <a:ext cx="1865312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Make Money Fast!</a:t>
            </a:r>
          </a:p>
        </p:txBody>
      </p:sp>
      <p:sp>
        <p:nvSpPr>
          <p:cNvPr id="7175" name="AutoShape 6"/>
          <p:cNvSpPr>
            <a:spLocks noChangeAspect="1" noChangeArrowheads="1"/>
          </p:cNvSpPr>
          <p:nvPr/>
        </p:nvSpPr>
        <p:spPr bwMode="auto">
          <a:xfrm>
            <a:off x="1306513" y="4800600"/>
            <a:ext cx="1493837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1. Motivations</a:t>
            </a:r>
          </a:p>
        </p:txBody>
      </p:sp>
      <p:sp>
        <p:nvSpPr>
          <p:cNvPr id="7176" name="AutoShape 7"/>
          <p:cNvSpPr>
            <a:spLocks noChangeAspect="1" noChangeArrowheads="1"/>
          </p:cNvSpPr>
          <p:nvPr/>
        </p:nvSpPr>
        <p:spPr bwMode="auto">
          <a:xfrm>
            <a:off x="7543800" y="4800600"/>
            <a:ext cx="1223963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References</a:t>
            </a:r>
          </a:p>
        </p:txBody>
      </p:sp>
      <p:sp>
        <p:nvSpPr>
          <p:cNvPr id="7177" name="AutoShape 8"/>
          <p:cNvSpPr>
            <a:spLocks noChangeAspect="1" noChangeArrowheads="1"/>
          </p:cNvSpPr>
          <p:nvPr/>
        </p:nvSpPr>
        <p:spPr bwMode="auto">
          <a:xfrm>
            <a:off x="5368925" y="4800600"/>
            <a:ext cx="1233488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2. Methods</a:t>
            </a:r>
          </a:p>
        </p:txBody>
      </p:sp>
      <p:sp>
        <p:nvSpPr>
          <p:cNvPr id="7178" name="AutoShape 9"/>
          <p:cNvSpPr>
            <a:spLocks noChangeAspect="1" noChangeArrowheads="1"/>
          </p:cNvSpPr>
          <p:nvPr/>
        </p:nvSpPr>
        <p:spPr bwMode="auto">
          <a:xfrm>
            <a:off x="3886200" y="5572125"/>
            <a:ext cx="1092200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2.1 Stock</a:t>
            </a:r>
            <a:br>
              <a:rPr lang="en-US" altLang="en-US" sz="1600"/>
            </a:br>
            <a:r>
              <a:rPr lang="en-US" altLang="en-US" sz="1600"/>
              <a:t>Fraud</a:t>
            </a:r>
          </a:p>
        </p:txBody>
      </p:sp>
      <p:sp>
        <p:nvSpPr>
          <p:cNvPr id="7179" name="AutoShape 10"/>
          <p:cNvSpPr>
            <a:spLocks noChangeAspect="1" noChangeArrowheads="1"/>
          </p:cNvSpPr>
          <p:nvPr/>
        </p:nvSpPr>
        <p:spPr bwMode="auto">
          <a:xfrm>
            <a:off x="5451475" y="5572125"/>
            <a:ext cx="1077913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2.2 Ponzi</a:t>
            </a:r>
            <a:br>
              <a:rPr lang="en-US" altLang="en-US" sz="1600"/>
            </a:br>
            <a:r>
              <a:rPr lang="en-US" altLang="en-US" sz="1600"/>
              <a:t>Scheme</a:t>
            </a:r>
          </a:p>
        </p:txBody>
      </p:sp>
      <p:sp>
        <p:nvSpPr>
          <p:cNvPr id="7180" name="AutoShape 11"/>
          <p:cNvSpPr>
            <a:spLocks noChangeAspect="1" noChangeArrowheads="1"/>
          </p:cNvSpPr>
          <p:nvPr/>
        </p:nvSpPr>
        <p:spPr bwMode="auto">
          <a:xfrm>
            <a:off x="762000" y="5707063"/>
            <a:ext cx="1119188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1.1 Greed</a:t>
            </a:r>
          </a:p>
        </p:txBody>
      </p:sp>
      <p:sp>
        <p:nvSpPr>
          <p:cNvPr id="7181" name="AutoShape 12"/>
          <p:cNvSpPr>
            <a:spLocks noChangeAspect="1" noChangeArrowheads="1"/>
          </p:cNvSpPr>
          <p:nvPr/>
        </p:nvSpPr>
        <p:spPr bwMode="auto">
          <a:xfrm>
            <a:off x="2266950" y="5707063"/>
            <a:ext cx="1184275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1.2 Avidity</a:t>
            </a:r>
          </a:p>
        </p:txBody>
      </p:sp>
      <p:cxnSp>
        <p:nvCxnSpPr>
          <p:cNvPr id="7182" name="AutoShape 13"/>
          <p:cNvCxnSpPr>
            <a:cxnSpLocks noChangeShapeType="1"/>
            <a:stCxn id="7174" idx="2"/>
            <a:endCxn id="7175" idx="0"/>
          </p:cNvCxnSpPr>
          <p:nvPr/>
        </p:nvCxnSpPr>
        <p:spPr bwMode="auto">
          <a:xfrm flipH="1">
            <a:off x="2054225" y="4279900"/>
            <a:ext cx="2840038" cy="5111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3" name="AutoShape 14"/>
          <p:cNvCxnSpPr>
            <a:cxnSpLocks noChangeShapeType="1"/>
            <a:stCxn id="7174" idx="2"/>
            <a:endCxn id="7177" idx="0"/>
          </p:cNvCxnSpPr>
          <p:nvPr/>
        </p:nvCxnSpPr>
        <p:spPr bwMode="auto">
          <a:xfrm>
            <a:off x="4894263" y="4279900"/>
            <a:ext cx="1092200" cy="5111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4" name="AutoShape 15"/>
          <p:cNvCxnSpPr>
            <a:cxnSpLocks noChangeShapeType="1"/>
            <a:stCxn id="7174" idx="2"/>
            <a:endCxn id="7176" idx="0"/>
          </p:cNvCxnSpPr>
          <p:nvPr/>
        </p:nvCxnSpPr>
        <p:spPr bwMode="auto">
          <a:xfrm>
            <a:off x="4894263" y="4279900"/>
            <a:ext cx="3262312" cy="5111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5" name="AutoShape 16"/>
          <p:cNvCxnSpPr>
            <a:cxnSpLocks noChangeShapeType="1"/>
            <a:stCxn id="7177" idx="2"/>
            <a:endCxn id="7179" idx="0"/>
          </p:cNvCxnSpPr>
          <p:nvPr/>
        </p:nvCxnSpPr>
        <p:spPr bwMode="auto">
          <a:xfrm>
            <a:off x="5986463" y="5194300"/>
            <a:ext cx="4762" cy="3683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6" name="AutoShape 17"/>
          <p:cNvCxnSpPr>
            <a:cxnSpLocks noChangeShapeType="1"/>
            <a:stCxn id="7177" idx="2"/>
            <a:endCxn id="7178" idx="0"/>
          </p:cNvCxnSpPr>
          <p:nvPr/>
        </p:nvCxnSpPr>
        <p:spPr bwMode="auto">
          <a:xfrm flipH="1">
            <a:off x="4432300" y="5194300"/>
            <a:ext cx="1554163" cy="3683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7" name="AutoShape 18"/>
          <p:cNvCxnSpPr>
            <a:cxnSpLocks noChangeShapeType="1"/>
            <a:stCxn id="7175" idx="2"/>
            <a:endCxn id="7181" idx="0"/>
          </p:cNvCxnSpPr>
          <p:nvPr/>
        </p:nvCxnSpPr>
        <p:spPr bwMode="auto">
          <a:xfrm>
            <a:off x="2054225" y="5194300"/>
            <a:ext cx="804863" cy="5032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8" name="AutoShape 19"/>
          <p:cNvCxnSpPr>
            <a:cxnSpLocks noChangeShapeType="1"/>
            <a:stCxn id="7175" idx="2"/>
            <a:endCxn id="7180" idx="0"/>
          </p:cNvCxnSpPr>
          <p:nvPr/>
        </p:nvCxnSpPr>
        <p:spPr bwMode="auto">
          <a:xfrm flipH="1">
            <a:off x="1322388" y="5194300"/>
            <a:ext cx="731837" cy="5032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89" name="AutoShape 27"/>
          <p:cNvSpPr>
            <a:spLocks noChangeAspect="1" noChangeArrowheads="1"/>
          </p:cNvSpPr>
          <p:nvPr/>
        </p:nvSpPr>
        <p:spPr bwMode="auto">
          <a:xfrm>
            <a:off x="6838950" y="5570538"/>
            <a:ext cx="1044575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2.3 Bank</a:t>
            </a:r>
            <a:br>
              <a:rPr lang="en-US" altLang="en-US" sz="1600"/>
            </a:br>
            <a:r>
              <a:rPr lang="en-US" altLang="en-US" sz="1600"/>
              <a:t>Robbery</a:t>
            </a:r>
          </a:p>
        </p:txBody>
      </p:sp>
      <p:cxnSp>
        <p:nvCxnSpPr>
          <p:cNvPr id="7190" name="AutoShape 28"/>
          <p:cNvCxnSpPr>
            <a:cxnSpLocks noChangeShapeType="1"/>
            <a:stCxn id="7177" idx="2"/>
            <a:endCxn id="7189" idx="0"/>
          </p:cNvCxnSpPr>
          <p:nvPr/>
        </p:nvCxnSpPr>
        <p:spPr bwMode="auto">
          <a:xfrm>
            <a:off x="5986463" y="5194300"/>
            <a:ext cx="1374775" cy="36671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91" name="Text Box 29"/>
          <p:cNvSpPr txBox="1">
            <a:spLocks noChangeArrowheads="1"/>
          </p:cNvSpPr>
          <p:nvPr/>
        </p:nvSpPr>
        <p:spPr bwMode="auto">
          <a:xfrm>
            <a:off x="3581400" y="36576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7192" name="Text Box 30"/>
          <p:cNvSpPr txBox="1">
            <a:spLocks noChangeArrowheads="1"/>
          </p:cNvSpPr>
          <p:nvPr/>
        </p:nvSpPr>
        <p:spPr bwMode="auto">
          <a:xfrm>
            <a:off x="1858963" y="44704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7193" name="Text Box 31"/>
          <p:cNvSpPr txBox="1">
            <a:spLocks noChangeArrowheads="1"/>
          </p:cNvSpPr>
          <p:nvPr/>
        </p:nvSpPr>
        <p:spPr bwMode="auto">
          <a:xfrm>
            <a:off x="1125538" y="53467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7194" name="Text Box 32"/>
          <p:cNvSpPr txBox="1">
            <a:spLocks noChangeArrowheads="1"/>
          </p:cNvSpPr>
          <p:nvPr/>
        </p:nvSpPr>
        <p:spPr bwMode="auto">
          <a:xfrm>
            <a:off x="5135563" y="44704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7195" name="Text Box 33"/>
          <p:cNvSpPr txBox="1">
            <a:spLocks noChangeArrowheads="1"/>
          </p:cNvSpPr>
          <p:nvPr/>
        </p:nvSpPr>
        <p:spPr bwMode="auto">
          <a:xfrm>
            <a:off x="2725738" y="53467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7196" name="Text Box 34"/>
          <p:cNvSpPr txBox="1">
            <a:spLocks noChangeArrowheads="1"/>
          </p:cNvSpPr>
          <p:nvPr/>
        </p:nvSpPr>
        <p:spPr bwMode="auto">
          <a:xfrm>
            <a:off x="4030663" y="521335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6</a:t>
            </a:r>
          </a:p>
        </p:txBody>
      </p:sp>
      <p:sp>
        <p:nvSpPr>
          <p:cNvPr id="7197" name="Text Box 35"/>
          <p:cNvSpPr txBox="1">
            <a:spLocks noChangeArrowheads="1"/>
          </p:cNvSpPr>
          <p:nvPr/>
        </p:nvSpPr>
        <p:spPr bwMode="auto">
          <a:xfrm>
            <a:off x="5630863" y="521335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7</a:t>
            </a:r>
          </a:p>
        </p:txBody>
      </p:sp>
      <p:sp>
        <p:nvSpPr>
          <p:cNvPr id="7198" name="Text Box 36"/>
          <p:cNvSpPr txBox="1">
            <a:spLocks noChangeArrowheads="1"/>
          </p:cNvSpPr>
          <p:nvPr/>
        </p:nvSpPr>
        <p:spPr bwMode="auto">
          <a:xfrm>
            <a:off x="7231063" y="521335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8</a:t>
            </a:r>
          </a:p>
        </p:txBody>
      </p:sp>
      <p:sp>
        <p:nvSpPr>
          <p:cNvPr id="7199" name="Text Box 37"/>
          <p:cNvSpPr txBox="1">
            <a:spLocks noChangeArrowheads="1"/>
          </p:cNvSpPr>
          <p:nvPr/>
        </p:nvSpPr>
        <p:spPr bwMode="auto">
          <a:xfrm>
            <a:off x="8031163" y="44704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9</a:t>
            </a:r>
          </a:p>
        </p:txBody>
      </p:sp>
      <p:sp>
        <p:nvSpPr>
          <p:cNvPr id="7200" name="Text Box 38"/>
          <p:cNvSpPr txBox="1">
            <a:spLocks noChangeArrowheads="1"/>
          </p:cNvSpPr>
          <p:nvPr/>
        </p:nvSpPr>
        <p:spPr bwMode="auto">
          <a:xfrm>
            <a:off x="5181600" y="1447800"/>
            <a:ext cx="3352800" cy="1635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Algorithm</a:t>
            </a:r>
            <a:r>
              <a:rPr lang="en-US" altLang="en-US">
                <a:latin typeface="Times New Roman" charset="0"/>
              </a:rPr>
              <a:t> 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preOrder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)</a:t>
            </a:r>
            <a:endParaRPr lang="en-US" altLang="en-US"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visit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)</a:t>
            </a:r>
            <a:endParaRPr lang="en-US" altLang="en-US" b="1" i="1">
              <a:solidFill>
                <a:schemeClr val="accent2"/>
              </a:solidFill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for</a:t>
            </a:r>
            <a:r>
              <a:rPr lang="en-US" altLang="en-US">
                <a:solidFill>
                  <a:srgbClr val="000000"/>
                </a:solidFill>
                <a:latin typeface="Times New Roman" charset="0"/>
              </a:rPr>
              <a:t> </a:t>
            </a: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each</a:t>
            </a:r>
            <a:r>
              <a:rPr lang="en-US" altLang="en-US">
                <a:latin typeface="Times New Roman" charset="0"/>
              </a:rPr>
              <a:t> 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child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w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 of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	preorder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 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w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91" grpId="0"/>
      <p:bldP spid="7192" grpId="0"/>
      <p:bldP spid="7193" grpId="0"/>
      <p:bldP spid="7194" grpId="0"/>
      <p:bldP spid="7195" grpId="0"/>
      <p:bldP spid="7196" grpId="0"/>
      <p:bldP spid="7197" grpId="0"/>
      <p:bldP spid="7198" grpId="0"/>
      <p:bldP spid="7199" grpId="0"/>
      <p:bldP spid="720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3. </a:t>
            </a:r>
            <a:r>
              <a:rPr lang="en-US" altLang="en-US" dirty="0" err="1"/>
              <a:t>Postorder</a:t>
            </a:r>
            <a:r>
              <a:rPr lang="en-US" altLang="en-US" dirty="0"/>
              <a:t> Traversal</a:t>
            </a:r>
          </a:p>
        </p:txBody>
      </p:sp>
      <p:sp>
        <p:nvSpPr>
          <p:cNvPr id="8197" name="Rectangle 1027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000"/>
              <a:t>In a postorder traversal, a node is visited after its descendants</a:t>
            </a:r>
          </a:p>
          <a:p>
            <a:pPr eaLnBrk="1" hangingPunct="1"/>
            <a:r>
              <a:rPr lang="en-US" altLang="en-US" sz="2000"/>
              <a:t>Application: compute space used by files in a directory and its subdirectories</a:t>
            </a:r>
          </a:p>
        </p:txBody>
      </p:sp>
      <p:sp>
        <p:nvSpPr>
          <p:cNvPr id="8195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6E53A1BB-0D6E-D145-8BEC-CE4FB283A615}" type="slidenum">
              <a:rPr lang="en-US" altLang="en-US" sz="1400"/>
              <a:pPr eaLnBrk="1" hangingPunct="1"/>
              <a:t>17</a:t>
            </a:fld>
            <a:endParaRPr lang="en-US" altLang="en-US" sz="1400"/>
          </a:p>
        </p:txBody>
      </p:sp>
      <p:sp>
        <p:nvSpPr>
          <p:cNvPr id="8198" name="Text Box 1028"/>
          <p:cNvSpPr txBox="1">
            <a:spLocks noChangeArrowheads="1"/>
          </p:cNvSpPr>
          <p:nvPr/>
        </p:nvSpPr>
        <p:spPr bwMode="auto">
          <a:xfrm>
            <a:off x="5181600" y="1676400"/>
            <a:ext cx="3352800" cy="1635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Algorithm</a:t>
            </a:r>
            <a:r>
              <a:rPr lang="en-US" altLang="en-US">
                <a:latin typeface="Times New Roman" charset="0"/>
              </a:rPr>
              <a:t> 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postOrder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)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for</a:t>
            </a:r>
            <a:r>
              <a:rPr lang="en-US" altLang="en-US">
                <a:solidFill>
                  <a:srgbClr val="000000"/>
                </a:solidFill>
                <a:latin typeface="Times New Roman" charset="0"/>
              </a:rPr>
              <a:t> </a:t>
            </a: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each</a:t>
            </a:r>
            <a:r>
              <a:rPr lang="en-US" altLang="en-US">
                <a:latin typeface="Times New Roman" charset="0"/>
              </a:rPr>
              <a:t> 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child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w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 of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	postOrder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 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w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)</a:t>
            </a:r>
            <a:endParaRPr lang="en-US" altLang="en-US"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visit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)</a:t>
            </a:r>
          </a:p>
        </p:txBody>
      </p:sp>
      <p:sp>
        <p:nvSpPr>
          <p:cNvPr id="8199" name="AutoShape 1029"/>
          <p:cNvSpPr>
            <a:spLocks noChangeAspect="1" noChangeArrowheads="1"/>
          </p:cNvSpPr>
          <p:nvPr/>
        </p:nvSpPr>
        <p:spPr bwMode="auto">
          <a:xfrm>
            <a:off x="4540250" y="3733800"/>
            <a:ext cx="715963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cs16/</a:t>
            </a:r>
          </a:p>
        </p:txBody>
      </p:sp>
      <p:sp>
        <p:nvSpPr>
          <p:cNvPr id="8200" name="AutoShape 1030"/>
          <p:cNvSpPr>
            <a:spLocks noChangeAspect="1" noChangeArrowheads="1"/>
          </p:cNvSpPr>
          <p:nvPr/>
        </p:nvSpPr>
        <p:spPr bwMode="auto">
          <a:xfrm>
            <a:off x="1384300" y="4648200"/>
            <a:ext cx="1344613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homeworks/</a:t>
            </a:r>
          </a:p>
        </p:txBody>
      </p:sp>
      <p:sp>
        <p:nvSpPr>
          <p:cNvPr id="8201" name="AutoShape 1031"/>
          <p:cNvSpPr>
            <a:spLocks noChangeAspect="1" noChangeArrowheads="1"/>
          </p:cNvSpPr>
          <p:nvPr/>
        </p:nvSpPr>
        <p:spPr bwMode="auto">
          <a:xfrm>
            <a:off x="7680325" y="4513263"/>
            <a:ext cx="958850" cy="65405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todo.txt</a:t>
            </a:r>
            <a:br>
              <a:rPr lang="en-US" altLang="en-US" sz="1600"/>
            </a:br>
            <a:r>
              <a:rPr lang="en-US" altLang="en-US" sz="1600"/>
              <a:t>1K</a:t>
            </a:r>
          </a:p>
        </p:txBody>
      </p:sp>
      <p:sp>
        <p:nvSpPr>
          <p:cNvPr id="8202" name="AutoShape 1032"/>
          <p:cNvSpPr>
            <a:spLocks noChangeAspect="1" noChangeArrowheads="1"/>
          </p:cNvSpPr>
          <p:nvPr/>
        </p:nvSpPr>
        <p:spPr bwMode="auto">
          <a:xfrm>
            <a:off x="5405438" y="4648200"/>
            <a:ext cx="1166812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programs/</a:t>
            </a:r>
          </a:p>
        </p:txBody>
      </p:sp>
      <p:sp>
        <p:nvSpPr>
          <p:cNvPr id="8203" name="AutoShape 1033"/>
          <p:cNvSpPr>
            <a:spLocks noChangeAspect="1" noChangeArrowheads="1"/>
          </p:cNvSpPr>
          <p:nvPr/>
        </p:nvSpPr>
        <p:spPr bwMode="auto">
          <a:xfrm>
            <a:off x="3919538" y="5567363"/>
            <a:ext cx="1031875" cy="64770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DDR.cpp</a:t>
            </a:r>
            <a:br>
              <a:rPr lang="en-US" altLang="en-US" sz="1600"/>
            </a:br>
            <a:r>
              <a:rPr lang="en-US" altLang="en-US" sz="1600"/>
              <a:t>10K</a:t>
            </a:r>
          </a:p>
        </p:txBody>
      </p:sp>
      <p:sp>
        <p:nvSpPr>
          <p:cNvPr id="8204" name="AutoShape 1034"/>
          <p:cNvSpPr>
            <a:spLocks noChangeAspect="1" noChangeArrowheads="1"/>
          </p:cNvSpPr>
          <p:nvPr/>
        </p:nvSpPr>
        <p:spPr bwMode="auto">
          <a:xfrm>
            <a:off x="5392738" y="5567363"/>
            <a:ext cx="1208087" cy="64770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Stocks.cpp</a:t>
            </a:r>
            <a:br>
              <a:rPr lang="en-US" altLang="en-US" sz="1600"/>
            </a:br>
            <a:r>
              <a:rPr lang="en-US" altLang="en-US" sz="1600"/>
              <a:t>25K</a:t>
            </a:r>
          </a:p>
        </p:txBody>
      </p:sp>
      <p:sp>
        <p:nvSpPr>
          <p:cNvPr id="8205" name="AutoShape 1035"/>
          <p:cNvSpPr>
            <a:spLocks noChangeAspect="1" noChangeArrowheads="1"/>
          </p:cNvSpPr>
          <p:nvPr/>
        </p:nvSpPr>
        <p:spPr bwMode="auto">
          <a:xfrm>
            <a:off x="846138" y="5564188"/>
            <a:ext cx="957262" cy="65405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h1c.doc</a:t>
            </a:r>
            <a:br>
              <a:rPr lang="en-US" altLang="en-US" sz="1600"/>
            </a:br>
            <a:r>
              <a:rPr lang="en-US" altLang="en-US" sz="1600"/>
              <a:t>3K</a:t>
            </a:r>
          </a:p>
        </p:txBody>
      </p:sp>
      <p:sp>
        <p:nvSpPr>
          <p:cNvPr id="8206" name="AutoShape 1036"/>
          <p:cNvSpPr>
            <a:spLocks noChangeAspect="1" noChangeArrowheads="1"/>
          </p:cNvSpPr>
          <p:nvPr/>
        </p:nvSpPr>
        <p:spPr bwMode="auto">
          <a:xfrm>
            <a:off x="2327275" y="5564188"/>
            <a:ext cx="1069975" cy="65405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h1nc.doc</a:t>
            </a:r>
            <a:br>
              <a:rPr lang="en-US" altLang="en-US" sz="1600"/>
            </a:br>
            <a:r>
              <a:rPr lang="en-US" altLang="en-US" sz="1600"/>
              <a:t>2K</a:t>
            </a:r>
          </a:p>
        </p:txBody>
      </p:sp>
      <p:cxnSp>
        <p:nvCxnSpPr>
          <p:cNvPr id="8207" name="AutoShape 1037"/>
          <p:cNvCxnSpPr>
            <a:cxnSpLocks noChangeShapeType="1"/>
            <a:stCxn id="8199" idx="2"/>
            <a:endCxn id="8200" idx="0"/>
          </p:cNvCxnSpPr>
          <p:nvPr/>
        </p:nvCxnSpPr>
        <p:spPr bwMode="auto">
          <a:xfrm flipH="1">
            <a:off x="2057400" y="4127500"/>
            <a:ext cx="2841625" cy="5111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8" name="AutoShape 1038"/>
          <p:cNvCxnSpPr>
            <a:cxnSpLocks noChangeShapeType="1"/>
            <a:stCxn id="8199" idx="2"/>
            <a:endCxn id="8202" idx="0"/>
          </p:cNvCxnSpPr>
          <p:nvPr/>
        </p:nvCxnSpPr>
        <p:spPr bwMode="auto">
          <a:xfrm>
            <a:off x="4899025" y="4127500"/>
            <a:ext cx="1090613" cy="5111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9" name="AutoShape 1039"/>
          <p:cNvCxnSpPr>
            <a:cxnSpLocks noChangeShapeType="1"/>
            <a:stCxn id="8199" idx="2"/>
            <a:endCxn id="8201" idx="0"/>
          </p:cNvCxnSpPr>
          <p:nvPr/>
        </p:nvCxnSpPr>
        <p:spPr bwMode="auto">
          <a:xfrm>
            <a:off x="4899025" y="4127500"/>
            <a:ext cx="3260725" cy="3762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10" name="AutoShape 1040"/>
          <p:cNvCxnSpPr>
            <a:cxnSpLocks noChangeShapeType="1"/>
            <a:stCxn id="8202" idx="2"/>
            <a:endCxn id="8204" idx="0"/>
          </p:cNvCxnSpPr>
          <p:nvPr/>
        </p:nvCxnSpPr>
        <p:spPr bwMode="auto">
          <a:xfrm rot="16200000" flipH="1">
            <a:off x="5725319" y="5296694"/>
            <a:ext cx="534988" cy="635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11" name="AutoShape 1041"/>
          <p:cNvCxnSpPr>
            <a:cxnSpLocks noChangeShapeType="1"/>
            <a:stCxn id="8202" idx="2"/>
            <a:endCxn id="8203" idx="0"/>
          </p:cNvCxnSpPr>
          <p:nvPr/>
        </p:nvCxnSpPr>
        <p:spPr bwMode="auto">
          <a:xfrm rot="5400000">
            <a:off x="4945063" y="4522787"/>
            <a:ext cx="534988" cy="155416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12" name="AutoShape 1042"/>
          <p:cNvCxnSpPr>
            <a:cxnSpLocks noChangeShapeType="1"/>
            <a:stCxn id="8200" idx="2"/>
            <a:endCxn id="8206" idx="0"/>
          </p:cNvCxnSpPr>
          <p:nvPr/>
        </p:nvCxnSpPr>
        <p:spPr bwMode="auto">
          <a:xfrm>
            <a:off x="2057400" y="5041900"/>
            <a:ext cx="804863" cy="51276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13" name="AutoShape 1043"/>
          <p:cNvCxnSpPr>
            <a:cxnSpLocks noChangeShapeType="1"/>
            <a:stCxn id="8200" idx="2"/>
            <a:endCxn id="8205" idx="0"/>
          </p:cNvCxnSpPr>
          <p:nvPr/>
        </p:nvCxnSpPr>
        <p:spPr bwMode="auto">
          <a:xfrm flipH="1">
            <a:off x="1325563" y="5041900"/>
            <a:ext cx="731837" cy="51276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14" name="AutoShape 1044"/>
          <p:cNvSpPr>
            <a:spLocks noChangeAspect="1" noChangeArrowheads="1"/>
          </p:cNvSpPr>
          <p:nvPr/>
        </p:nvSpPr>
        <p:spPr bwMode="auto">
          <a:xfrm>
            <a:off x="7043738" y="5565775"/>
            <a:ext cx="1152525" cy="64770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Robot.cpp</a:t>
            </a:r>
            <a:br>
              <a:rPr lang="en-US" altLang="en-US" sz="1600"/>
            </a:br>
            <a:r>
              <a:rPr lang="en-US" altLang="en-US" sz="1600"/>
              <a:t>20K</a:t>
            </a:r>
          </a:p>
        </p:txBody>
      </p:sp>
      <p:cxnSp>
        <p:nvCxnSpPr>
          <p:cNvPr id="8215" name="AutoShape 1045"/>
          <p:cNvCxnSpPr>
            <a:cxnSpLocks noChangeShapeType="1"/>
            <a:stCxn id="8202" idx="2"/>
            <a:endCxn id="8214" idx="0"/>
          </p:cNvCxnSpPr>
          <p:nvPr/>
        </p:nvCxnSpPr>
        <p:spPr bwMode="auto">
          <a:xfrm rot="16200000" flipH="1">
            <a:off x="6538119" y="4483894"/>
            <a:ext cx="533400" cy="163036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16" name="Text Box 1046"/>
          <p:cNvSpPr txBox="1">
            <a:spLocks noChangeArrowheads="1"/>
          </p:cNvSpPr>
          <p:nvPr/>
        </p:nvSpPr>
        <p:spPr bwMode="auto">
          <a:xfrm>
            <a:off x="4191000" y="35052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9</a:t>
            </a:r>
          </a:p>
        </p:txBody>
      </p:sp>
      <p:sp>
        <p:nvSpPr>
          <p:cNvPr id="8217" name="Text Box 1047"/>
          <p:cNvSpPr txBox="1">
            <a:spLocks noChangeArrowheads="1"/>
          </p:cNvSpPr>
          <p:nvPr/>
        </p:nvSpPr>
        <p:spPr bwMode="auto">
          <a:xfrm>
            <a:off x="1858963" y="43180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8218" name="Text Box 1048"/>
          <p:cNvSpPr txBox="1">
            <a:spLocks noChangeArrowheads="1"/>
          </p:cNvSpPr>
          <p:nvPr/>
        </p:nvSpPr>
        <p:spPr bwMode="auto">
          <a:xfrm>
            <a:off x="1125538" y="51943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8219" name="Text Box 1049"/>
          <p:cNvSpPr txBox="1">
            <a:spLocks noChangeArrowheads="1"/>
          </p:cNvSpPr>
          <p:nvPr/>
        </p:nvSpPr>
        <p:spPr bwMode="auto">
          <a:xfrm>
            <a:off x="5181600" y="43180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7</a:t>
            </a:r>
          </a:p>
        </p:txBody>
      </p:sp>
      <p:sp>
        <p:nvSpPr>
          <p:cNvPr id="8220" name="Text Box 1050"/>
          <p:cNvSpPr txBox="1">
            <a:spLocks noChangeArrowheads="1"/>
          </p:cNvSpPr>
          <p:nvPr/>
        </p:nvSpPr>
        <p:spPr bwMode="auto">
          <a:xfrm>
            <a:off x="2725738" y="51943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8221" name="Text Box 1051"/>
          <p:cNvSpPr txBox="1">
            <a:spLocks noChangeArrowheads="1"/>
          </p:cNvSpPr>
          <p:nvPr/>
        </p:nvSpPr>
        <p:spPr bwMode="auto">
          <a:xfrm>
            <a:off x="4030663" y="51816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8222" name="Text Box 1052"/>
          <p:cNvSpPr txBox="1">
            <a:spLocks noChangeArrowheads="1"/>
          </p:cNvSpPr>
          <p:nvPr/>
        </p:nvSpPr>
        <p:spPr bwMode="auto">
          <a:xfrm>
            <a:off x="5630863" y="51816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8223" name="Text Box 1053"/>
          <p:cNvSpPr txBox="1">
            <a:spLocks noChangeArrowheads="1"/>
          </p:cNvSpPr>
          <p:nvPr/>
        </p:nvSpPr>
        <p:spPr bwMode="auto">
          <a:xfrm>
            <a:off x="7486650" y="51816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6</a:t>
            </a:r>
          </a:p>
        </p:txBody>
      </p:sp>
      <p:sp>
        <p:nvSpPr>
          <p:cNvPr id="8224" name="Text Box 1054"/>
          <p:cNvSpPr txBox="1">
            <a:spLocks noChangeArrowheads="1"/>
          </p:cNvSpPr>
          <p:nvPr/>
        </p:nvSpPr>
        <p:spPr bwMode="auto">
          <a:xfrm>
            <a:off x="8031163" y="41148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8" grpId="0" animBg="1"/>
      <p:bldP spid="8216" grpId="0"/>
      <p:bldP spid="8217" grpId="0"/>
      <p:bldP spid="8218" grpId="0"/>
      <p:bldP spid="8219" grpId="0"/>
      <p:bldP spid="8220" grpId="0"/>
      <p:bldP spid="8221" grpId="0"/>
      <p:bldP spid="8222" grpId="0"/>
      <p:bldP spid="8223" grpId="0"/>
      <p:bldP spid="82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3. </a:t>
            </a:r>
            <a:r>
              <a:rPr lang="en-US" altLang="en-US" dirty="0" err="1"/>
              <a:t>Inorder</a:t>
            </a:r>
            <a:r>
              <a:rPr lang="en-US" altLang="en-US" dirty="0"/>
              <a:t> Traversal</a:t>
            </a:r>
          </a:p>
        </p:txBody>
      </p:sp>
      <p:sp>
        <p:nvSpPr>
          <p:cNvPr id="1434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000"/>
              <a:t>In an inorder traversal a node is visited after its left subtree and before its right subtree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/>
              <a:t>Application: draw a binary tree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/>
              <a:t>x(v) = inorder rank of v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800"/>
              <a:t>y(v) = depth of v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33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4631770E-ED6A-C341-A717-1140FFD1ABDB}" type="slidenum">
              <a:rPr lang="en-US" altLang="en-US" sz="1400"/>
              <a:pPr eaLnBrk="1" hangingPunct="1"/>
              <a:t>18</a:t>
            </a:fld>
            <a:endParaRPr lang="en-US" altLang="en-US" sz="1400"/>
          </a:p>
        </p:txBody>
      </p:sp>
      <p:sp>
        <p:nvSpPr>
          <p:cNvPr id="14342" name="Text Box 4"/>
          <p:cNvSpPr txBox="1">
            <a:spLocks noChangeArrowheads="1"/>
          </p:cNvSpPr>
          <p:nvPr/>
        </p:nvSpPr>
        <p:spPr bwMode="auto">
          <a:xfrm>
            <a:off x="4648200" y="1600200"/>
            <a:ext cx="4191000" cy="2438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Algorithm</a:t>
            </a:r>
            <a:r>
              <a:rPr lang="en-US" altLang="en-US">
                <a:latin typeface="Times New Roman" charset="0"/>
              </a:rPr>
              <a:t> 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inOrder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tx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)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if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 </a:t>
            </a:r>
            <a:r>
              <a:rPr lang="en-US" altLang="en-US" sz="2000" b="1">
                <a:solidFill>
                  <a:srgbClr val="577052"/>
                </a:solidFill>
                <a:latin typeface="Times New Roman" charset="0"/>
                <a:sym typeface="Symbol" charset="2"/>
              </a:rPr>
              <a:t>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 b="1">
                <a:solidFill>
                  <a:schemeClr val="accent2"/>
                </a:solidFill>
                <a:latin typeface="Times New Roman" charset="0"/>
              </a:rPr>
              <a:t>.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isExternal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()</a:t>
            </a:r>
            <a:endParaRPr lang="en-US" altLang="en-US">
              <a:solidFill>
                <a:schemeClr val="tx2"/>
              </a:solidFill>
              <a:latin typeface="Times New Roman" charset="0"/>
            </a:endParaRPr>
          </a:p>
          <a:p>
            <a:pPr lvl="2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inOrder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 b="1">
                <a:solidFill>
                  <a:schemeClr val="accent2"/>
                </a:solidFill>
                <a:latin typeface="Times New Roman" charset="0"/>
              </a:rPr>
              <a:t>.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left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())</a:t>
            </a:r>
            <a:endParaRPr lang="en-US" altLang="en-US"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visit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)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</a:pPr>
            <a:r>
              <a:rPr lang="en-US" altLang="en-US" b="1">
                <a:solidFill>
                  <a:srgbClr val="000000"/>
                </a:solidFill>
                <a:latin typeface="Times New Roman" charset="0"/>
              </a:rPr>
              <a:t>if</a:t>
            </a:r>
            <a:r>
              <a:rPr lang="en-US" altLang="en-US">
                <a:solidFill>
                  <a:schemeClr val="tx2"/>
                </a:solidFill>
                <a:latin typeface="Times New Roman" charset="0"/>
              </a:rPr>
              <a:t> </a:t>
            </a:r>
            <a:r>
              <a:rPr lang="en-US" altLang="en-US" sz="2000" b="1">
                <a:solidFill>
                  <a:srgbClr val="577052"/>
                </a:solidFill>
                <a:latin typeface="Times New Roman" charset="0"/>
                <a:sym typeface="Symbol" charset="2"/>
              </a:rPr>
              <a:t> 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 b="1">
                <a:solidFill>
                  <a:schemeClr val="accent2"/>
                </a:solidFill>
                <a:latin typeface="Times New Roman" charset="0"/>
              </a:rPr>
              <a:t>.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isExternal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()</a:t>
            </a:r>
            <a:endParaRPr lang="en-US" altLang="en-US">
              <a:solidFill>
                <a:schemeClr val="tx2"/>
              </a:solidFill>
              <a:latin typeface="Times New Roman" charset="0"/>
            </a:endParaRPr>
          </a:p>
          <a:p>
            <a:pPr lvl="2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None/>
            </a:pP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inOrder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v</a:t>
            </a:r>
            <a:r>
              <a:rPr lang="en-US" altLang="en-US" b="1">
                <a:solidFill>
                  <a:schemeClr val="accent2"/>
                </a:solidFill>
                <a:latin typeface="Times New Roman" charset="0"/>
              </a:rPr>
              <a:t>.</a:t>
            </a:r>
            <a:r>
              <a:rPr lang="en-US" altLang="en-US" b="1" i="1">
                <a:solidFill>
                  <a:schemeClr val="accent2"/>
                </a:solidFill>
                <a:latin typeface="Times New Roman" charset="0"/>
              </a:rPr>
              <a:t>right</a:t>
            </a:r>
            <a:r>
              <a:rPr lang="en-US" altLang="en-US">
                <a:solidFill>
                  <a:schemeClr val="accent2"/>
                </a:solidFill>
                <a:latin typeface="Times New Roman" charset="0"/>
              </a:rPr>
              <a:t>())</a:t>
            </a:r>
            <a:endParaRPr lang="en-US" altLang="en-US">
              <a:latin typeface="Times New Roman" charset="0"/>
            </a:endParaRPr>
          </a:p>
        </p:txBody>
      </p:sp>
      <p:grpSp>
        <p:nvGrpSpPr>
          <p:cNvPr id="14343" name="Group 5"/>
          <p:cNvGrpSpPr>
            <a:grpSpLocks/>
          </p:cNvGrpSpPr>
          <p:nvPr/>
        </p:nvGrpSpPr>
        <p:grpSpPr bwMode="auto">
          <a:xfrm>
            <a:off x="2122488" y="3962400"/>
            <a:ext cx="3429000" cy="2286000"/>
            <a:chOff x="2928" y="2256"/>
            <a:chExt cx="2160" cy="1440"/>
          </a:xfrm>
        </p:grpSpPr>
        <p:sp>
          <p:nvSpPr>
            <p:cNvPr id="14354" name="Oval 6"/>
            <p:cNvSpPr>
              <a:spLocks noChangeArrowheads="1"/>
            </p:cNvSpPr>
            <p:nvPr/>
          </p:nvSpPr>
          <p:spPr bwMode="auto">
            <a:xfrm>
              <a:off x="4128" y="2256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</a:endParaRPr>
            </a:p>
          </p:txBody>
        </p:sp>
        <p:sp>
          <p:nvSpPr>
            <p:cNvPr id="14355" name="Oval 7"/>
            <p:cNvSpPr>
              <a:spLocks noChangeArrowheads="1"/>
            </p:cNvSpPr>
            <p:nvPr/>
          </p:nvSpPr>
          <p:spPr bwMode="auto">
            <a:xfrm>
              <a:off x="460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  <a:sym typeface="Symbol" charset="2"/>
              </a:endParaRPr>
            </a:p>
          </p:txBody>
        </p:sp>
        <p:sp>
          <p:nvSpPr>
            <p:cNvPr id="14356" name="Oval 8"/>
            <p:cNvSpPr>
              <a:spLocks noChangeArrowheads="1"/>
            </p:cNvSpPr>
            <p:nvPr/>
          </p:nvSpPr>
          <p:spPr bwMode="auto">
            <a:xfrm>
              <a:off x="316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</a:endParaRPr>
            </a:p>
          </p:txBody>
        </p:sp>
        <p:sp>
          <p:nvSpPr>
            <p:cNvPr id="14357" name="Oval 9"/>
            <p:cNvSpPr>
              <a:spLocks noChangeArrowheads="1"/>
            </p:cNvSpPr>
            <p:nvPr/>
          </p:nvSpPr>
          <p:spPr bwMode="auto">
            <a:xfrm>
              <a:off x="3648" y="3024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</a:endParaRPr>
            </a:p>
          </p:txBody>
        </p:sp>
        <p:sp>
          <p:nvSpPr>
            <p:cNvPr id="14358" name="Rectangle 10"/>
            <p:cNvSpPr>
              <a:spLocks noChangeArrowheads="1"/>
            </p:cNvSpPr>
            <p:nvPr/>
          </p:nvSpPr>
          <p:spPr bwMode="auto">
            <a:xfrm>
              <a:off x="292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4359" name="Rectangle 11"/>
            <p:cNvSpPr>
              <a:spLocks noChangeArrowheads="1"/>
            </p:cNvSpPr>
            <p:nvPr/>
          </p:nvSpPr>
          <p:spPr bwMode="auto">
            <a:xfrm>
              <a:off x="340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4360" name="Rectangle 12"/>
            <p:cNvSpPr>
              <a:spLocks noChangeArrowheads="1"/>
            </p:cNvSpPr>
            <p:nvPr/>
          </p:nvSpPr>
          <p:spPr bwMode="auto">
            <a:xfrm>
              <a:off x="388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4361" name="Rectangle 13"/>
            <p:cNvSpPr>
              <a:spLocks noChangeArrowheads="1"/>
            </p:cNvSpPr>
            <p:nvPr/>
          </p:nvSpPr>
          <p:spPr bwMode="auto">
            <a:xfrm>
              <a:off x="436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4362" name="Rectangle 14"/>
            <p:cNvSpPr>
              <a:spLocks noChangeArrowheads="1"/>
            </p:cNvSpPr>
            <p:nvPr/>
          </p:nvSpPr>
          <p:spPr bwMode="auto">
            <a:xfrm>
              <a:off x="484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cxnSp>
          <p:nvCxnSpPr>
            <p:cNvPr id="14363" name="AutoShape 15"/>
            <p:cNvCxnSpPr>
              <a:cxnSpLocks noChangeShapeType="1"/>
              <a:stCxn id="14354" idx="3"/>
              <a:endCxn id="14356" idx="7"/>
            </p:cNvCxnSpPr>
            <p:nvPr/>
          </p:nvCxnSpPr>
          <p:spPr bwMode="auto">
            <a:xfrm flipH="1">
              <a:off x="3373" y="2467"/>
              <a:ext cx="79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4" name="AutoShape 16"/>
            <p:cNvCxnSpPr>
              <a:cxnSpLocks noChangeShapeType="1"/>
              <a:stCxn id="14355" idx="1"/>
              <a:endCxn id="14354" idx="5"/>
            </p:cNvCxnSpPr>
            <p:nvPr/>
          </p:nvCxnSpPr>
          <p:spPr bwMode="auto">
            <a:xfrm flipH="1" flipV="1">
              <a:off x="4333" y="2467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5" name="AutoShape 17"/>
            <p:cNvCxnSpPr>
              <a:cxnSpLocks noChangeShapeType="1"/>
              <a:stCxn id="14362" idx="0"/>
              <a:endCxn id="14355" idx="5"/>
            </p:cNvCxnSpPr>
            <p:nvPr/>
          </p:nvCxnSpPr>
          <p:spPr bwMode="auto">
            <a:xfrm flipH="1" flipV="1">
              <a:off x="4813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6" name="AutoShape 18"/>
            <p:cNvCxnSpPr>
              <a:cxnSpLocks noChangeShapeType="1"/>
              <a:stCxn id="14361" idx="0"/>
              <a:endCxn id="14355" idx="3"/>
            </p:cNvCxnSpPr>
            <p:nvPr/>
          </p:nvCxnSpPr>
          <p:spPr bwMode="auto">
            <a:xfrm flipV="1">
              <a:off x="448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7" name="AutoShape 19"/>
            <p:cNvCxnSpPr>
              <a:cxnSpLocks noChangeShapeType="1"/>
              <a:stCxn id="14360" idx="0"/>
              <a:endCxn id="14357" idx="5"/>
            </p:cNvCxnSpPr>
            <p:nvPr/>
          </p:nvCxnSpPr>
          <p:spPr bwMode="auto">
            <a:xfrm flipH="1" flipV="1">
              <a:off x="3853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8" name="AutoShape 20"/>
            <p:cNvCxnSpPr>
              <a:cxnSpLocks noChangeShapeType="1"/>
              <a:stCxn id="14359" idx="0"/>
              <a:endCxn id="14357" idx="3"/>
            </p:cNvCxnSpPr>
            <p:nvPr/>
          </p:nvCxnSpPr>
          <p:spPr bwMode="auto">
            <a:xfrm flipV="1">
              <a:off x="3528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69" name="AutoShape 21"/>
            <p:cNvCxnSpPr>
              <a:cxnSpLocks noChangeShapeType="1"/>
              <a:stCxn id="14358" idx="0"/>
              <a:endCxn id="14356" idx="3"/>
            </p:cNvCxnSpPr>
            <p:nvPr/>
          </p:nvCxnSpPr>
          <p:spPr bwMode="auto">
            <a:xfrm flipV="1">
              <a:off x="304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70" name="AutoShape 22"/>
            <p:cNvCxnSpPr>
              <a:cxnSpLocks noChangeShapeType="1"/>
              <a:stCxn id="14357" idx="1"/>
              <a:endCxn id="14356" idx="5"/>
            </p:cNvCxnSpPr>
            <p:nvPr/>
          </p:nvCxnSpPr>
          <p:spPr bwMode="auto">
            <a:xfrm flipH="1" flipV="1">
              <a:off x="3373" y="2851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4344" name="Text Box 23"/>
          <p:cNvSpPr txBox="1">
            <a:spLocks noChangeArrowheads="1"/>
          </p:cNvSpPr>
          <p:nvPr/>
        </p:nvSpPr>
        <p:spPr bwMode="auto">
          <a:xfrm>
            <a:off x="2714625" y="54864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14345" name="Text Box 24"/>
          <p:cNvSpPr txBox="1">
            <a:spLocks noChangeArrowheads="1"/>
          </p:cNvSpPr>
          <p:nvPr/>
        </p:nvSpPr>
        <p:spPr bwMode="auto">
          <a:xfrm>
            <a:off x="1905000" y="48387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4346" name="Text Box 25"/>
          <p:cNvSpPr txBox="1">
            <a:spLocks noChangeArrowheads="1"/>
          </p:cNvSpPr>
          <p:nvPr/>
        </p:nvSpPr>
        <p:spPr bwMode="auto">
          <a:xfrm>
            <a:off x="2333625" y="4259263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14347" name="Text Box 26"/>
          <p:cNvSpPr txBox="1">
            <a:spLocks noChangeArrowheads="1"/>
          </p:cNvSpPr>
          <p:nvPr/>
        </p:nvSpPr>
        <p:spPr bwMode="auto">
          <a:xfrm>
            <a:off x="3798888" y="54864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14348" name="Text Box 27"/>
          <p:cNvSpPr txBox="1">
            <a:spLocks noChangeArrowheads="1"/>
          </p:cNvSpPr>
          <p:nvPr/>
        </p:nvSpPr>
        <p:spPr bwMode="auto">
          <a:xfrm>
            <a:off x="3781425" y="3733800"/>
            <a:ext cx="322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6</a:t>
            </a:r>
          </a:p>
        </p:txBody>
      </p:sp>
      <p:sp>
        <p:nvSpPr>
          <p:cNvPr id="14349" name="Text Box 28"/>
          <p:cNvSpPr txBox="1">
            <a:spLocks noChangeArrowheads="1"/>
          </p:cNvSpPr>
          <p:nvPr/>
        </p:nvSpPr>
        <p:spPr bwMode="auto">
          <a:xfrm>
            <a:off x="4256088" y="48387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7</a:t>
            </a:r>
          </a:p>
        </p:txBody>
      </p:sp>
      <p:sp>
        <p:nvSpPr>
          <p:cNvPr id="14350" name="Text Box 29"/>
          <p:cNvSpPr txBox="1">
            <a:spLocks noChangeArrowheads="1"/>
          </p:cNvSpPr>
          <p:nvPr/>
        </p:nvSpPr>
        <p:spPr bwMode="auto">
          <a:xfrm>
            <a:off x="5399088" y="48387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9</a:t>
            </a:r>
          </a:p>
        </p:txBody>
      </p:sp>
      <p:sp>
        <p:nvSpPr>
          <p:cNvPr id="14351" name="Text Box 30"/>
          <p:cNvSpPr txBox="1">
            <a:spLocks noChangeArrowheads="1"/>
          </p:cNvSpPr>
          <p:nvPr/>
        </p:nvSpPr>
        <p:spPr bwMode="auto">
          <a:xfrm>
            <a:off x="4951413" y="4259263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8</a:t>
            </a:r>
          </a:p>
        </p:txBody>
      </p:sp>
      <p:sp>
        <p:nvSpPr>
          <p:cNvPr id="14352" name="Text Box 31"/>
          <p:cNvSpPr txBox="1">
            <a:spLocks noChangeArrowheads="1"/>
          </p:cNvSpPr>
          <p:nvPr/>
        </p:nvSpPr>
        <p:spPr bwMode="auto">
          <a:xfrm>
            <a:off x="3341688" y="4838700"/>
            <a:ext cx="322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56918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2" grpId="0" animBg="1"/>
      <p:bldP spid="14344" grpId="0"/>
      <p:bldP spid="14345" grpId="0"/>
      <p:bldP spid="14346" grpId="0"/>
      <p:bldP spid="14347" grpId="0"/>
      <p:bldP spid="14348" grpId="0"/>
      <p:bldP spid="14349" grpId="0"/>
      <p:bldP spid="14350" grpId="0"/>
      <p:bldP spid="14351" grpId="0"/>
      <p:bldP spid="143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041FFA-95F2-4CC5-BE63-CABE58D1D820}" type="slidenum">
              <a:rPr lang="ko-KR" altLang="en-US" smtClean="0"/>
              <a:pPr>
                <a:defRPr/>
              </a:pPr>
              <a:t>19</a:t>
            </a:fld>
            <a:endParaRPr lang="en-US" altLang="ko-KR"/>
          </a:p>
        </p:txBody>
      </p:sp>
      <p:sp>
        <p:nvSpPr>
          <p:cNvPr id="3" name="TextBox 2"/>
          <p:cNvSpPr txBox="1"/>
          <p:nvPr/>
        </p:nvSpPr>
        <p:spPr>
          <a:xfrm>
            <a:off x="3352800" y="2895600"/>
            <a:ext cx="2484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Binary Tree</a:t>
            </a:r>
          </a:p>
        </p:txBody>
      </p:sp>
    </p:spTree>
    <p:extLst>
      <p:ext uri="{BB962C8B-B14F-4D97-AF65-F5344CB8AC3E}">
        <p14:creationId xmlns:p14="http://schemas.microsoft.com/office/powerpoint/2010/main" val="1999777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Trees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75" name="Rectangle 71"/>
          <p:cNvSpPr>
            <a:spLocks noGrp="1" noChangeArrowheads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E073B3E0-8F57-6B44-B38A-493FD434E148}" type="slidenum">
              <a:rPr lang="en-US" altLang="en-US" sz="1400"/>
              <a:pPr eaLnBrk="1" hangingPunct="1"/>
              <a:t>2</a:t>
            </a:fld>
            <a:endParaRPr lang="en-US" altLang="en-US" sz="1400"/>
          </a:p>
        </p:txBody>
      </p:sp>
      <p:sp>
        <p:nvSpPr>
          <p:cNvPr id="3077" name="AutoShape 251"/>
          <p:cNvSpPr>
            <a:spLocks noChangeAspect="1" noChangeArrowheads="1"/>
          </p:cNvSpPr>
          <p:nvPr/>
        </p:nvSpPr>
        <p:spPr bwMode="auto">
          <a:xfrm>
            <a:off x="4340225" y="3451225"/>
            <a:ext cx="1865313" cy="38417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Make Money Fast!</a:t>
            </a:r>
          </a:p>
        </p:txBody>
      </p:sp>
      <p:sp>
        <p:nvSpPr>
          <p:cNvPr id="3078" name="AutoShape 252"/>
          <p:cNvSpPr>
            <a:spLocks noChangeAspect="1" noChangeArrowheads="1"/>
          </p:cNvSpPr>
          <p:nvPr/>
        </p:nvSpPr>
        <p:spPr bwMode="auto">
          <a:xfrm>
            <a:off x="3276600" y="4451350"/>
            <a:ext cx="765175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Stock</a:t>
            </a:r>
            <a:br>
              <a:rPr lang="en-US" altLang="en-US" sz="1600"/>
            </a:br>
            <a:r>
              <a:rPr lang="en-US" altLang="en-US" sz="1600"/>
              <a:t>Fraud</a:t>
            </a:r>
          </a:p>
        </p:txBody>
      </p:sp>
      <p:sp>
        <p:nvSpPr>
          <p:cNvPr id="3079" name="AutoShape 253"/>
          <p:cNvSpPr>
            <a:spLocks noChangeAspect="1" noChangeArrowheads="1"/>
          </p:cNvSpPr>
          <p:nvPr/>
        </p:nvSpPr>
        <p:spPr bwMode="auto">
          <a:xfrm>
            <a:off x="4791075" y="4451350"/>
            <a:ext cx="957263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Ponzi</a:t>
            </a:r>
            <a:br>
              <a:rPr lang="en-US" altLang="en-US" sz="1600"/>
            </a:br>
            <a:r>
              <a:rPr lang="en-US" altLang="en-US" sz="1600"/>
              <a:t>Scheme</a:t>
            </a:r>
          </a:p>
        </p:txBody>
      </p:sp>
      <p:cxnSp>
        <p:nvCxnSpPr>
          <p:cNvPr id="3080" name="AutoShape 254"/>
          <p:cNvCxnSpPr>
            <a:cxnSpLocks noChangeShapeType="1"/>
            <a:stCxn id="3077" idx="2"/>
            <a:endCxn id="3079" idx="0"/>
          </p:cNvCxnSpPr>
          <p:nvPr/>
        </p:nvCxnSpPr>
        <p:spPr bwMode="auto">
          <a:xfrm flipH="1">
            <a:off x="5270500" y="3844925"/>
            <a:ext cx="3175" cy="5969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1" name="AutoShape 255"/>
          <p:cNvCxnSpPr>
            <a:cxnSpLocks noChangeShapeType="1"/>
            <a:stCxn id="3077" idx="2"/>
            <a:endCxn id="3078" idx="0"/>
          </p:cNvCxnSpPr>
          <p:nvPr/>
        </p:nvCxnSpPr>
        <p:spPr bwMode="auto">
          <a:xfrm flipH="1">
            <a:off x="3659188" y="3844925"/>
            <a:ext cx="1614487" cy="5969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82" name="AutoShape 256"/>
          <p:cNvSpPr>
            <a:spLocks noChangeAspect="1" noChangeArrowheads="1"/>
          </p:cNvSpPr>
          <p:nvPr/>
        </p:nvSpPr>
        <p:spPr bwMode="auto">
          <a:xfrm>
            <a:off x="6394450" y="4449763"/>
            <a:ext cx="996950" cy="6540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Bank</a:t>
            </a:r>
            <a:br>
              <a:rPr lang="en-US" altLang="en-US" sz="1600"/>
            </a:br>
            <a:r>
              <a:rPr lang="en-US" altLang="en-US" sz="1600"/>
              <a:t>Robbery</a:t>
            </a:r>
          </a:p>
        </p:txBody>
      </p:sp>
      <p:cxnSp>
        <p:nvCxnSpPr>
          <p:cNvPr id="3083" name="AutoShape 257"/>
          <p:cNvCxnSpPr>
            <a:cxnSpLocks noChangeShapeType="1"/>
            <a:stCxn id="3077" idx="2"/>
            <a:endCxn id="3082" idx="0"/>
          </p:cNvCxnSpPr>
          <p:nvPr/>
        </p:nvCxnSpPr>
        <p:spPr bwMode="auto">
          <a:xfrm>
            <a:off x="5273675" y="3844925"/>
            <a:ext cx="1619250" cy="59531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Binary Trees</a:t>
            </a:r>
            <a:endParaRPr lang="en-US" altLang="en-US">
              <a:ea typeface="Tahoma" charset="0"/>
              <a:cs typeface="Tahoma" charset="0"/>
            </a:endParaRPr>
          </a:p>
        </p:txBody>
      </p:sp>
      <p:sp>
        <p:nvSpPr>
          <p:cNvPr id="808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Wingdings" pitchFamily="2" charset="2"/>
              <a:buChar char="q"/>
              <a:defRPr/>
            </a:pPr>
            <a:r>
              <a:rPr lang="en-US" sz="2000" dirty="0"/>
              <a:t>A binary tree is a tree with the following properties: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sz="1800" dirty="0"/>
              <a:t>Each internal node has at most two children (exactly two for </a:t>
            </a:r>
            <a:r>
              <a:rPr lang="en-US" sz="1800" dirty="0">
                <a:solidFill>
                  <a:schemeClr val="tx2"/>
                </a:solidFill>
              </a:rPr>
              <a:t>proper</a:t>
            </a:r>
            <a:r>
              <a:rPr lang="en-US" sz="1800" dirty="0"/>
              <a:t> binary trees)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sz="1800" dirty="0"/>
              <a:t>The children of a node are an ordered pair</a:t>
            </a:r>
          </a:p>
          <a:p>
            <a:pPr eaLnBrk="1" hangingPunct="1">
              <a:buFont typeface="Wingdings" pitchFamily="2" charset="2"/>
              <a:buChar char="q"/>
              <a:defRPr/>
            </a:pPr>
            <a:r>
              <a:rPr lang="en-US" sz="2000" dirty="0"/>
              <a:t>We call the children of an internal node </a:t>
            </a:r>
            <a:r>
              <a:rPr lang="en-US" sz="2000" dirty="0">
                <a:solidFill>
                  <a:schemeClr val="tx2"/>
                </a:solidFill>
              </a:rPr>
              <a:t>left child</a:t>
            </a:r>
            <a:r>
              <a:rPr lang="en-US" sz="2000" dirty="0"/>
              <a:t> and </a:t>
            </a:r>
            <a:r>
              <a:rPr lang="en-US" sz="2000" dirty="0">
                <a:solidFill>
                  <a:schemeClr val="tx2"/>
                </a:solidFill>
              </a:rPr>
              <a:t>right child</a:t>
            </a:r>
          </a:p>
          <a:p>
            <a:pPr eaLnBrk="1" hangingPunct="1">
              <a:buFont typeface="Wingdings" pitchFamily="2" charset="2"/>
              <a:buChar char="q"/>
              <a:defRPr/>
            </a:pPr>
            <a:r>
              <a:rPr lang="en-US" sz="2000" dirty="0"/>
              <a:t>Alternative recursive definition: a binary tree is either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sz="1800" dirty="0"/>
              <a:t>a tree consisting of a single node, or</a:t>
            </a:r>
          </a:p>
          <a:p>
            <a:pPr lvl="1" eaLnBrk="1" hangingPunct="1">
              <a:buFont typeface="Wingdings" pitchFamily="2" charset="2"/>
              <a:buChar char="n"/>
              <a:defRPr/>
            </a:pPr>
            <a:r>
              <a:rPr lang="en-US" sz="1800" dirty="0"/>
              <a:t>a tree whose root has an ordered pair of children, each of which is a binary tree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21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75A97F58-AD52-5D45-A280-5CFAE052AC7A}" type="slidenum">
              <a:rPr lang="en-US" altLang="en-US" sz="1400"/>
              <a:pPr eaLnBrk="1" hangingPunct="1"/>
              <a:t>20</a:t>
            </a:fld>
            <a:endParaRPr lang="en-US" altLang="en-US" sz="1400"/>
          </a:p>
        </p:txBody>
      </p:sp>
      <p:sp>
        <p:nvSpPr>
          <p:cNvPr id="9222" name="Rectangle 4" descr="Rectangle: Click to edit Master text styles&#10;Second level&#10;Third level&#10;Fourth level&#10;Fifth level"/>
          <p:cNvSpPr>
            <a:spLocks noChangeArrowheads="1"/>
          </p:cNvSpPr>
          <p:nvPr/>
        </p:nvSpPr>
        <p:spPr bwMode="auto">
          <a:xfrm>
            <a:off x="5410200" y="1651000"/>
            <a:ext cx="3276600" cy="160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spcBef>
                <a:spcPct val="20000"/>
              </a:spcBef>
              <a:buClr>
                <a:srgbClr val="40458C"/>
              </a:buClr>
              <a:buSzPct val="60000"/>
              <a:buFont typeface="Wingdings" charset="2"/>
              <a:buChar char="q"/>
            </a:pP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Applications: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sz="1800" dirty="0">
                <a:latin typeface="Calibri" charset="0"/>
                <a:ea typeface="Calibri" charset="0"/>
                <a:cs typeface="Calibri" charset="0"/>
              </a:rPr>
              <a:t>arithmetic expressions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sz="1800" dirty="0">
                <a:latin typeface="Calibri" charset="0"/>
                <a:ea typeface="Calibri" charset="0"/>
                <a:cs typeface="Calibri" charset="0"/>
              </a:rPr>
              <a:t>decision processes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sz="1800" dirty="0">
                <a:latin typeface="Calibri" charset="0"/>
                <a:ea typeface="Calibri" charset="0"/>
                <a:cs typeface="Calibri" charset="0"/>
              </a:rPr>
              <a:t>searching</a:t>
            </a:r>
          </a:p>
        </p:txBody>
      </p:sp>
      <p:sp>
        <p:nvSpPr>
          <p:cNvPr id="9223" name="AutoShape 7"/>
          <p:cNvSpPr>
            <a:spLocks noChangeAspect="1" noChangeArrowheads="1"/>
          </p:cNvSpPr>
          <p:nvPr/>
        </p:nvSpPr>
        <p:spPr bwMode="auto">
          <a:xfrm>
            <a:off x="6924675" y="3117850"/>
            <a:ext cx="341313" cy="3778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A</a:t>
            </a:r>
          </a:p>
        </p:txBody>
      </p:sp>
      <p:sp>
        <p:nvSpPr>
          <p:cNvPr id="9224" name="AutoShape 8"/>
          <p:cNvSpPr>
            <a:spLocks noChangeAspect="1" noChangeArrowheads="1"/>
          </p:cNvSpPr>
          <p:nvPr/>
        </p:nvSpPr>
        <p:spPr bwMode="auto">
          <a:xfrm>
            <a:off x="5938838" y="4032250"/>
            <a:ext cx="338137" cy="3778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B</a:t>
            </a:r>
          </a:p>
        </p:txBody>
      </p:sp>
      <p:sp>
        <p:nvSpPr>
          <p:cNvPr id="9225" name="AutoShape 10"/>
          <p:cNvSpPr>
            <a:spLocks noChangeAspect="1" noChangeArrowheads="1"/>
          </p:cNvSpPr>
          <p:nvPr/>
        </p:nvSpPr>
        <p:spPr bwMode="auto">
          <a:xfrm>
            <a:off x="7905750" y="4030663"/>
            <a:ext cx="341313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C</a:t>
            </a:r>
          </a:p>
        </p:txBody>
      </p:sp>
      <p:sp>
        <p:nvSpPr>
          <p:cNvPr id="9226" name="AutoShape 11"/>
          <p:cNvSpPr>
            <a:spLocks noChangeAspect="1" noChangeArrowheads="1"/>
          </p:cNvSpPr>
          <p:nvPr/>
        </p:nvSpPr>
        <p:spPr bwMode="auto">
          <a:xfrm>
            <a:off x="7424738" y="4945063"/>
            <a:ext cx="322262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F</a:t>
            </a:r>
          </a:p>
        </p:txBody>
      </p:sp>
      <p:sp>
        <p:nvSpPr>
          <p:cNvPr id="9227" name="AutoShape 12"/>
          <p:cNvSpPr>
            <a:spLocks noChangeAspect="1" noChangeArrowheads="1"/>
          </p:cNvSpPr>
          <p:nvPr/>
        </p:nvSpPr>
        <p:spPr bwMode="auto">
          <a:xfrm>
            <a:off x="8407400" y="4945063"/>
            <a:ext cx="355600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G</a:t>
            </a:r>
          </a:p>
        </p:txBody>
      </p:sp>
      <p:sp>
        <p:nvSpPr>
          <p:cNvPr id="9228" name="AutoShape 13"/>
          <p:cNvSpPr>
            <a:spLocks noChangeAspect="1" noChangeArrowheads="1"/>
          </p:cNvSpPr>
          <p:nvPr/>
        </p:nvSpPr>
        <p:spPr bwMode="auto">
          <a:xfrm>
            <a:off x="5422900" y="4943475"/>
            <a:ext cx="357188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D</a:t>
            </a:r>
          </a:p>
        </p:txBody>
      </p:sp>
      <p:sp>
        <p:nvSpPr>
          <p:cNvPr id="9229" name="AutoShape 14"/>
          <p:cNvSpPr>
            <a:spLocks noChangeAspect="1" noChangeArrowheads="1"/>
          </p:cNvSpPr>
          <p:nvPr/>
        </p:nvSpPr>
        <p:spPr bwMode="auto">
          <a:xfrm>
            <a:off x="6450013" y="4945063"/>
            <a:ext cx="330200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E</a:t>
            </a:r>
          </a:p>
        </p:txBody>
      </p:sp>
      <p:cxnSp>
        <p:nvCxnSpPr>
          <p:cNvPr id="9230" name="AutoShape 15"/>
          <p:cNvCxnSpPr>
            <a:cxnSpLocks noChangeShapeType="1"/>
            <a:stCxn id="9223" idx="2"/>
            <a:endCxn id="9224" idx="0"/>
          </p:cNvCxnSpPr>
          <p:nvPr/>
        </p:nvCxnSpPr>
        <p:spPr bwMode="auto">
          <a:xfrm flipH="1">
            <a:off x="6108700" y="3505200"/>
            <a:ext cx="987425" cy="51752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31" name="AutoShape 16"/>
          <p:cNvCxnSpPr>
            <a:cxnSpLocks noChangeShapeType="1"/>
            <a:stCxn id="9223" idx="2"/>
            <a:endCxn id="9225" idx="0"/>
          </p:cNvCxnSpPr>
          <p:nvPr/>
        </p:nvCxnSpPr>
        <p:spPr bwMode="auto">
          <a:xfrm>
            <a:off x="7096125" y="3505200"/>
            <a:ext cx="981075" cy="5159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32" name="AutoShape 18"/>
          <p:cNvCxnSpPr>
            <a:cxnSpLocks noChangeShapeType="1"/>
            <a:stCxn id="9225" idx="2"/>
            <a:endCxn id="9227" idx="0"/>
          </p:cNvCxnSpPr>
          <p:nvPr/>
        </p:nvCxnSpPr>
        <p:spPr bwMode="auto">
          <a:xfrm>
            <a:off x="8077200" y="4421188"/>
            <a:ext cx="508000" cy="51435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33" name="AutoShape 19"/>
          <p:cNvCxnSpPr>
            <a:cxnSpLocks noChangeShapeType="1"/>
            <a:stCxn id="9225" idx="2"/>
            <a:endCxn id="9226" idx="0"/>
          </p:cNvCxnSpPr>
          <p:nvPr/>
        </p:nvCxnSpPr>
        <p:spPr bwMode="auto">
          <a:xfrm flipH="1">
            <a:off x="7586663" y="4421188"/>
            <a:ext cx="490537" cy="51435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34" name="AutoShape 20"/>
          <p:cNvCxnSpPr>
            <a:cxnSpLocks noChangeShapeType="1"/>
            <a:stCxn id="9224" idx="2"/>
            <a:endCxn id="9229" idx="0"/>
          </p:cNvCxnSpPr>
          <p:nvPr/>
        </p:nvCxnSpPr>
        <p:spPr bwMode="auto">
          <a:xfrm>
            <a:off x="6108700" y="4419600"/>
            <a:ext cx="506413" cy="5159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35" name="AutoShape 21"/>
          <p:cNvCxnSpPr>
            <a:cxnSpLocks noChangeShapeType="1"/>
            <a:stCxn id="9224" idx="2"/>
            <a:endCxn id="9228" idx="0"/>
          </p:cNvCxnSpPr>
          <p:nvPr/>
        </p:nvCxnSpPr>
        <p:spPr bwMode="auto">
          <a:xfrm flipH="1">
            <a:off x="5602288" y="4419600"/>
            <a:ext cx="506412" cy="51435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36" name="AutoShape 22"/>
          <p:cNvSpPr>
            <a:spLocks noChangeAspect="1" noChangeArrowheads="1"/>
          </p:cNvSpPr>
          <p:nvPr/>
        </p:nvSpPr>
        <p:spPr bwMode="auto">
          <a:xfrm>
            <a:off x="6069013" y="5865813"/>
            <a:ext cx="355600" cy="3778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H</a:t>
            </a:r>
          </a:p>
        </p:txBody>
      </p:sp>
      <p:cxnSp>
        <p:nvCxnSpPr>
          <p:cNvPr id="9237" name="AutoShape 25"/>
          <p:cNvCxnSpPr>
            <a:cxnSpLocks noChangeShapeType="1"/>
            <a:stCxn id="9229" idx="2"/>
            <a:endCxn id="9236" idx="0"/>
          </p:cNvCxnSpPr>
          <p:nvPr/>
        </p:nvCxnSpPr>
        <p:spPr bwMode="auto">
          <a:xfrm flipH="1">
            <a:off x="6246813" y="5335588"/>
            <a:ext cx="368300" cy="5207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38" name="AutoShape 26"/>
          <p:cNvSpPr>
            <a:spLocks noChangeAspect="1" noChangeArrowheads="1"/>
          </p:cNvSpPr>
          <p:nvPr/>
        </p:nvSpPr>
        <p:spPr bwMode="auto">
          <a:xfrm>
            <a:off x="6805613" y="5864225"/>
            <a:ext cx="288925" cy="381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600"/>
              <a:t>I</a:t>
            </a:r>
          </a:p>
        </p:txBody>
      </p:sp>
      <p:cxnSp>
        <p:nvCxnSpPr>
          <p:cNvPr id="9239" name="AutoShape 27"/>
          <p:cNvCxnSpPr>
            <a:cxnSpLocks noChangeShapeType="1"/>
            <a:stCxn id="9229" idx="2"/>
            <a:endCxn id="9238" idx="0"/>
          </p:cNvCxnSpPr>
          <p:nvPr/>
        </p:nvCxnSpPr>
        <p:spPr bwMode="auto">
          <a:xfrm>
            <a:off x="6615113" y="5335588"/>
            <a:ext cx="334962" cy="5191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Arithmetic Expression Tree</a:t>
            </a:r>
          </a:p>
        </p:txBody>
      </p:sp>
      <p:sp>
        <p:nvSpPr>
          <p:cNvPr id="1024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/>
              <a:t>Binary tree associated with an arithmetic expression</a:t>
            </a:r>
          </a:p>
          <a:p>
            <a:pPr lvl="1" eaLnBrk="1" hangingPunct="1"/>
            <a:r>
              <a:rPr lang="en-US" altLang="en-US" sz="2000"/>
              <a:t>internal nodes: operators</a:t>
            </a:r>
          </a:p>
          <a:p>
            <a:pPr lvl="1" eaLnBrk="1" hangingPunct="1"/>
            <a:r>
              <a:rPr lang="en-US" altLang="en-US" sz="2000"/>
              <a:t>external nodes: operands</a:t>
            </a:r>
          </a:p>
          <a:p>
            <a:pPr eaLnBrk="1" hangingPunct="1"/>
            <a:r>
              <a:rPr lang="en-US" altLang="en-US" sz="2400"/>
              <a:t>Example: arithmetic expression tree for the expression (2 </a:t>
            </a:r>
            <a:r>
              <a:rPr lang="en-US" altLang="en-US" sz="2400">
                <a:latin typeface="Symbol" charset="2"/>
                <a:sym typeface="Symbol" charset="2"/>
              </a:rPr>
              <a:t> </a:t>
            </a:r>
            <a:r>
              <a:rPr lang="en-US" altLang="en-US" sz="2400">
                <a:latin typeface="Times New Roman" charset="0"/>
                <a:sym typeface="Symbol" charset="2"/>
              </a:rPr>
              <a:t>(</a:t>
            </a:r>
            <a:r>
              <a:rPr lang="en-US" altLang="en-US" sz="2400"/>
              <a:t>a </a:t>
            </a:r>
            <a:r>
              <a:rPr lang="en-US" altLang="en-US" sz="2400">
                <a:latin typeface="Symbol" charset="2"/>
              </a:rPr>
              <a:t>-</a:t>
            </a:r>
            <a:r>
              <a:rPr lang="en-US" altLang="en-US" sz="2400"/>
              <a:t> 1) </a:t>
            </a:r>
            <a:r>
              <a:rPr lang="en-US" altLang="en-US" sz="2400">
                <a:latin typeface="Symbol" charset="2"/>
              </a:rPr>
              <a:t>+</a:t>
            </a:r>
            <a:r>
              <a:rPr lang="en-US" altLang="en-US" sz="2400"/>
              <a:t> (3 </a:t>
            </a:r>
            <a:r>
              <a:rPr lang="en-US" altLang="en-US" sz="2400">
                <a:latin typeface="Symbol" charset="2"/>
                <a:sym typeface="Symbol" charset="2"/>
              </a:rPr>
              <a:t> </a:t>
            </a:r>
            <a:r>
              <a:rPr lang="en-US" altLang="en-US" sz="2400"/>
              <a:t>b))</a:t>
            </a:r>
          </a:p>
        </p:txBody>
      </p:sp>
      <p:sp>
        <p:nvSpPr>
          <p:cNvPr id="10243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DBF1ECEC-98BC-554F-8697-FE6C86D1CB09}" type="slidenum">
              <a:rPr lang="en-US" altLang="en-US" sz="1400"/>
              <a:pPr eaLnBrk="1" hangingPunct="1"/>
              <a:t>21</a:t>
            </a:fld>
            <a:endParaRPr lang="en-US" altLang="en-US" sz="1400"/>
          </a:p>
        </p:txBody>
      </p:sp>
      <p:grpSp>
        <p:nvGrpSpPr>
          <p:cNvPr id="10246" name="Group 21"/>
          <p:cNvGrpSpPr>
            <a:grpSpLocks/>
          </p:cNvGrpSpPr>
          <p:nvPr/>
        </p:nvGrpSpPr>
        <p:grpSpPr bwMode="auto">
          <a:xfrm>
            <a:off x="2819400" y="3733800"/>
            <a:ext cx="3429000" cy="2286000"/>
            <a:chOff x="2928" y="2256"/>
            <a:chExt cx="2160" cy="1440"/>
          </a:xfrm>
        </p:grpSpPr>
        <p:sp>
          <p:nvSpPr>
            <p:cNvPr id="10248" name="Oval 4"/>
            <p:cNvSpPr>
              <a:spLocks noChangeArrowheads="1"/>
            </p:cNvSpPr>
            <p:nvPr/>
          </p:nvSpPr>
          <p:spPr bwMode="auto">
            <a:xfrm>
              <a:off x="4128" y="2256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</a:rPr>
                <a:t>+</a:t>
              </a:r>
            </a:p>
          </p:txBody>
        </p:sp>
        <p:sp>
          <p:nvSpPr>
            <p:cNvPr id="10249" name="Oval 5"/>
            <p:cNvSpPr>
              <a:spLocks noChangeArrowheads="1"/>
            </p:cNvSpPr>
            <p:nvPr/>
          </p:nvSpPr>
          <p:spPr bwMode="auto">
            <a:xfrm>
              <a:off x="460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  <a:sym typeface="Symbol" charset="2"/>
                </a:rPr>
                <a:t></a:t>
              </a:r>
            </a:p>
          </p:txBody>
        </p:sp>
        <p:sp>
          <p:nvSpPr>
            <p:cNvPr id="10250" name="Oval 6"/>
            <p:cNvSpPr>
              <a:spLocks noChangeArrowheads="1"/>
            </p:cNvSpPr>
            <p:nvPr/>
          </p:nvSpPr>
          <p:spPr bwMode="auto">
            <a:xfrm>
              <a:off x="316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  <a:sym typeface="Symbol" charset="2"/>
                </a:rPr>
                <a:t></a:t>
              </a:r>
              <a:endParaRPr lang="en-US" altLang="en-US">
                <a:latin typeface="Symbol" charset="2"/>
              </a:endParaRPr>
            </a:p>
          </p:txBody>
        </p:sp>
        <p:sp>
          <p:nvSpPr>
            <p:cNvPr id="10251" name="Oval 7"/>
            <p:cNvSpPr>
              <a:spLocks noChangeArrowheads="1"/>
            </p:cNvSpPr>
            <p:nvPr/>
          </p:nvSpPr>
          <p:spPr bwMode="auto">
            <a:xfrm>
              <a:off x="3648" y="3024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</a:rPr>
                <a:t>-</a:t>
              </a:r>
            </a:p>
          </p:txBody>
        </p:sp>
        <p:sp>
          <p:nvSpPr>
            <p:cNvPr id="10252" name="Rectangle 8"/>
            <p:cNvSpPr>
              <a:spLocks noChangeArrowheads="1"/>
            </p:cNvSpPr>
            <p:nvPr/>
          </p:nvSpPr>
          <p:spPr bwMode="auto">
            <a:xfrm>
              <a:off x="292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2</a:t>
              </a:r>
            </a:p>
          </p:txBody>
        </p:sp>
        <p:sp>
          <p:nvSpPr>
            <p:cNvPr id="10253" name="Rectangle 9"/>
            <p:cNvSpPr>
              <a:spLocks noChangeArrowheads="1"/>
            </p:cNvSpPr>
            <p:nvPr/>
          </p:nvSpPr>
          <p:spPr bwMode="auto">
            <a:xfrm>
              <a:off x="340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a</a:t>
              </a:r>
            </a:p>
          </p:txBody>
        </p:sp>
        <p:sp>
          <p:nvSpPr>
            <p:cNvPr id="10254" name="Rectangle 10"/>
            <p:cNvSpPr>
              <a:spLocks noChangeArrowheads="1"/>
            </p:cNvSpPr>
            <p:nvPr/>
          </p:nvSpPr>
          <p:spPr bwMode="auto">
            <a:xfrm>
              <a:off x="388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1</a:t>
              </a:r>
            </a:p>
          </p:txBody>
        </p:sp>
        <p:sp>
          <p:nvSpPr>
            <p:cNvPr id="10255" name="Rectangle 11"/>
            <p:cNvSpPr>
              <a:spLocks noChangeArrowheads="1"/>
            </p:cNvSpPr>
            <p:nvPr/>
          </p:nvSpPr>
          <p:spPr bwMode="auto">
            <a:xfrm>
              <a:off x="436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3</a:t>
              </a:r>
            </a:p>
          </p:txBody>
        </p:sp>
        <p:sp>
          <p:nvSpPr>
            <p:cNvPr id="10256" name="Rectangle 12"/>
            <p:cNvSpPr>
              <a:spLocks noChangeArrowheads="1"/>
            </p:cNvSpPr>
            <p:nvPr/>
          </p:nvSpPr>
          <p:spPr bwMode="auto">
            <a:xfrm>
              <a:off x="484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b</a:t>
              </a:r>
            </a:p>
          </p:txBody>
        </p:sp>
        <p:cxnSp>
          <p:nvCxnSpPr>
            <p:cNvPr id="10257" name="AutoShape 13"/>
            <p:cNvCxnSpPr>
              <a:cxnSpLocks noChangeShapeType="1"/>
              <a:stCxn id="10248" idx="3"/>
              <a:endCxn id="10250" idx="7"/>
            </p:cNvCxnSpPr>
            <p:nvPr/>
          </p:nvCxnSpPr>
          <p:spPr bwMode="auto">
            <a:xfrm flipH="1">
              <a:off x="3373" y="2467"/>
              <a:ext cx="79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58" name="AutoShape 14"/>
            <p:cNvCxnSpPr>
              <a:cxnSpLocks noChangeShapeType="1"/>
              <a:stCxn id="10249" idx="1"/>
              <a:endCxn id="10248" idx="5"/>
            </p:cNvCxnSpPr>
            <p:nvPr/>
          </p:nvCxnSpPr>
          <p:spPr bwMode="auto">
            <a:xfrm flipH="1" flipV="1">
              <a:off x="4333" y="2467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59" name="AutoShape 15"/>
            <p:cNvCxnSpPr>
              <a:cxnSpLocks noChangeShapeType="1"/>
              <a:stCxn id="10256" idx="0"/>
              <a:endCxn id="10249" idx="5"/>
            </p:cNvCxnSpPr>
            <p:nvPr/>
          </p:nvCxnSpPr>
          <p:spPr bwMode="auto">
            <a:xfrm flipH="1" flipV="1">
              <a:off x="4813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0" name="AutoShape 16"/>
            <p:cNvCxnSpPr>
              <a:cxnSpLocks noChangeShapeType="1"/>
              <a:stCxn id="10255" idx="0"/>
              <a:endCxn id="10249" idx="3"/>
            </p:cNvCxnSpPr>
            <p:nvPr/>
          </p:nvCxnSpPr>
          <p:spPr bwMode="auto">
            <a:xfrm flipV="1">
              <a:off x="448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1" name="AutoShape 17"/>
            <p:cNvCxnSpPr>
              <a:cxnSpLocks noChangeShapeType="1"/>
              <a:stCxn id="10254" idx="0"/>
              <a:endCxn id="10251" idx="5"/>
            </p:cNvCxnSpPr>
            <p:nvPr/>
          </p:nvCxnSpPr>
          <p:spPr bwMode="auto">
            <a:xfrm flipH="1" flipV="1">
              <a:off x="3853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2" name="AutoShape 18"/>
            <p:cNvCxnSpPr>
              <a:cxnSpLocks noChangeShapeType="1"/>
              <a:stCxn id="10253" idx="0"/>
              <a:endCxn id="10251" idx="3"/>
            </p:cNvCxnSpPr>
            <p:nvPr/>
          </p:nvCxnSpPr>
          <p:spPr bwMode="auto">
            <a:xfrm flipV="1">
              <a:off x="3528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AutoShape 19"/>
            <p:cNvCxnSpPr>
              <a:cxnSpLocks noChangeShapeType="1"/>
              <a:stCxn id="10252" idx="0"/>
              <a:endCxn id="10250" idx="3"/>
            </p:cNvCxnSpPr>
            <p:nvPr/>
          </p:nvCxnSpPr>
          <p:spPr bwMode="auto">
            <a:xfrm flipV="1">
              <a:off x="304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4" name="AutoShape 20"/>
            <p:cNvCxnSpPr>
              <a:cxnSpLocks noChangeShapeType="1"/>
              <a:stCxn id="10251" idx="1"/>
              <a:endCxn id="10250" idx="5"/>
            </p:cNvCxnSpPr>
            <p:nvPr/>
          </p:nvCxnSpPr>
          <p:spPr bwMode="auto">
            <a:xfrm flipH="1" flipV="1">
              <a:off x="3373" y="2851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Decision Tree</a:t>
            </a:r>
          </a:p>
        </p:txBody>
      </p:sp>
      <p:sp>
        <p:nvSpPr>
          <p:cNvPr id="11269" name="Rectangle 1027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/>
              <a:t>Binary tree associated with a decision process</a:t>
            </a:r>
          </a:p>
          <a:p>
            <a:pPr lvl="1" eaLnBrk="1" hangingPunct="1"/>
            <a:r>
              <a:rPr lang="en-US" altLang="en-US" sz="2000"/>
              <a:t>internal nodes: questions with yes/no answer</a:t>
            </a:r>
          </a:p>
          <a:p>
            <a:pPr lvl="1" eaLnBrk="1" hangingPunct="1"/>
            <a:r>
              <a:rPr lang="en-US" altLang="en-US" sz="2000"/>
              <a:t>external nodes: decisions</a:t>
            </a:r>
          </a:p>
          <a:p>
            <a:pPr eaLnBrk="1" hangingPunct="1"/>
            <a:r>
              <a:rPr lang="en-US" altLang="en-US" sz="2400"/>
              <a:t>Example: dining decision</a:t>
            </a:r>
          </a:p>
        </p:txBody>
      </p:sp>
      <p:sp>
        <p:nvSpPr>
          <p:cNvPr id="11267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01B61EED-0AF2-3C49-A61E-D922D39FDCC1}" type="slidenum">
              <a:rPr lang="en-US" altLang="en-US" sz="1400"/>
              <a:pPr eaLnBrk="1" hangingPunct="1"/>
              <a:t>22</a:t>
            </a:fld>
            <a:endParaRPr lang="en-US" altLang="en-US" sz="1400"/>
          </a:p>
        </p:txBody>
      </p:sp>
      <p:sp>
        <p:nvSpPr>
          <p:cNvPr id="11270" name="AutoShape 1029"/>
          <p:cNvSpPr>
            <a:spLocks noChangeArrowheads="1"/>
          </p:cNvSpPr>
          <p:nvPr/>
        </p:nvSpPr>
        <p:spPr bwMode="auto">
          <a:xfrm>
            <a:off x="3273425" y="3557588"/>
            <a:ext cx="2689225" cy="5175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Want a fast meal?</a:t>
            </a:r>
          </a:p>
        </p:txBody>
      </p:sp>
      <p:sp>
        <p:nvSpPr>
          <p:cNvPr id="11271" name="AutoShape 1030"/>
          <p:cNvSpPr>
            <a:spLocks noChangeArrowheads="1"/>
          </p:cNvSpPr>
          <p:nvPr/>
        </p:nvSpPr>
        <p:spPr bwMode="auto">
          <a:xfrm>
            <a:off x="1444625" y="4587875"/>
            <a:ext cx="2770188" cy="5175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How about coffee?</a:t>
            </a:r>
          </a:p>
        </p:txBody>
      </p:sp>
      <p:sp>
        <p:nvSpPr>
          <p:cNvPr id="11272" name="AutoShape 1031"/>
          <p:cNvSpPr>
            <a:spLocks noChangeArrowheads="1"/>
          </p:cNvSpPr>
          <p:nvPr/>
        </p:nvSpPr>
        <p:spPr bwMode="auto">
          <a:xfrm>
            <a:off x="4876800" y="4587875"/>
            <a:ext cx="3127375" cy="51752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On expense account?</a:t>
            </a:r>
          </a:p>
        </p:txBody>
      </p:sp>
      <p:sp>
        <p:nvSpPr>
          <p:cNvPr id="11273" name="Rectangle 1033"/>
          <p:cNvSpPr>
            <a:spLocks noChangeArrowheads="1"/>
          </p:cNvSpPr>
          <p:nvPr/>
        </p:nvSpPr>
        <p:spPr bwMode="auto">
          <a:xfrm>
            <a:off x="1290638" y="5653088"/>
            <a:ext cx="1512887" cy="47625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Starbucks</a:t>
            </a:r>
          </a:p>
        </p:txBody>
      </p:sp>
      <p:sp>
        <p:nvSpPr>
          <p:cNvPr id="11274" name="Rectangle 1034"/>
          <p:cNvSpPr>
            <a:spLocks noChangeArrowheads="1"/>
          </p:cNvSpPr>
          <p:nvPr/>
        </p:nvSpPr>
        <p:spPr bwMode="auto">
          <a:xfrm>
            <a:off x="3200400" y="5653088"/>
            <a:ext cx="1125538" cy="47625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Spike’s</a:t>
            </a:r>
          </a:p>
        </p:txBody>
      </p:sp>
      <p:sp>
        <p:nvSpPr>
          <p:cNvPr id="11275" name="Rectangle 1035"/>
          <p:cNvSpPr>
            <a:spLocks noChangeArrowheads="1"/>
          </p:cNvSpPr>
          <p:nvPr/>
        </p:nvSpPr>
        <p:spPr bwMode="auto">
          <a:xfrm>
            <a:off x="4724400" y="5653088"/>
            <a:ext cx="1319213" cy="47625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Al Forno</a:t>
            </a:r>
          </a:p>
        </p:txBody>
      </p:sp>
      <p:sp>
        <p:nvSpPr>
          <p:cNvPr id="11276" name="Rectangle 1036"/>
          <p:cNvSpPr>
            <a:spLocks noChangeArrowheads="1"/>
          </p:cNvSpPr>
          <p:nvPr/>
        </p:nvSpPr>
        <p:spPr bwMode="auto">
          <a:xfrm>
            <a:off x="6442075" y="5653088"/>
            <a:ext cx="2000250" cy="47625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Café Paragon</a:t>
            </a:r>
          </a:p>
        </p:txBody>
      </p:sp>
      <p:cxnSp>
        <p:nvCxnSpPr>
          <p:cNvPr id="11277" name="AutoShape 1037"/>
          <p:cNvCxnSpPr>
            <a:cxnSpLocks noChangeShapeType="1"/>
            <a:stCxn id="11270" idx="2"/>
            <a:endCxn id="11271" idx="0"/>
          </p:cNvCxnSpPr>
          <p:nvPr/>
        </p:nvCxnSpPr>
        <p:spPr bwMode="auto">
          <a:xfrm flipH="1">
            <a:off x="2830513" y="4084638"/>
            <a:ext cx="1787525" cy="4937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8" name="AutoShape 1038"/>
          <p:cNvCxnSpPr>
            <a:cxnSpLocks noChangeShapeType="1"/>
            <a:stCxn id="11270" idx="2"/>
            <a:endCxn id="11272" idx="0"/>
          </p:cNvCxnSpPr>
          <p:nvPr/>
        </p:nvCxnSpPr>
        <p:spPr bwMode="auto">
          <a:xfrm>
            <a:off x="4618038" y="4084638"/>
            <a:ext cx="1822450" cy="4937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9" name="AutoShape 1039"/>
          <p:cNvCxnSpPr>
            <a:cxnSpLocks noChangeShapeType="1"/>
            <a:stCxn id="11273" idx="0"/>
            <a:endCxn id="11271" idx="2"/>
          </p:cNvCxnSpPr>
          <p:nvPr/>
        </p:nvCxnSpPr>
        <p:spPr bwMode="auto">
          <a:xfrm flipV="1">
            <a:off x="2047875" y="5114925"/>
            <a:ext cx="782638" cy="5286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AutoShape 1040"/>
          <p:cNvCxnSpPr>
            <a:cxnSpLocks noChangeShapeType="1"/>
            <a:stCxn id="11274" idx="0"/>
            <a:endCxn id="11271" idx="2"/>
          </p:cNvCxnSpPr>
          <p:nvPr/>
        </p:nvCxnSpPr>
        <p:spPr bwMode="auto">
          <a:xfrm flipH="1" flipV="1">
            <a:off x="2830513" y="5114925"/>
            <a:ext cx="933450" cy="5286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AutoShape 1041"/>
          <p:cNvCxnSpPr>
            <a:cxnSpLocks noChangeShapeType="1"/>
            <a:stCxn id="11275" idx="0"/>
            <a:endCxn id="11272" idx="2"/>
          </p:cNvCxnSpPr>
          <p:nvPr/>
        </p:nvCxnSpPr>
        <p:spPr bwMode="auto">
          <a:xfrm flipV="1">
            <a:off x="5384800" y="5114925"/>
            <a:ext cx="1055688" cy="5286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2" name="AutoShape 1042"/>
          <p:cNvCxnSpPr>
            <a:cxnSpLocks noChangeShapeType="1"/>
            <a:stCxn id="11276" idx="0"/>
            <a:endCxn id="11272" idx="2"/>
          </p:cNvCxnSpPr>
          <p:nvPr/>
        </p:nvCxnSpPr>
        <p:spPr bwMode="auto">
          <a:xfrm flipH="1" flipV="1">
            <a:off x="6440488" y="5114925"/>
            <a:ext cx="1001712" cy="52863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83" name="Text Box 1043"/>
          <p:cNvSpPr txBox="1">
            <a:spLocks noChangeArrowheads="1"/>
          </p:cNvSpPr>
          <p:nvPr/>
        </p:nvSpPr>
        <p:spPr bwMode="auto">
          <a:xfrm>
            <a:off x="2859088" y="4098925"/>
            <a:ext cx="5762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Yes</a:t>
            </a:r>
          </a:p>
        </p:txBody>
      </p:sp>
      <p:sp>
        <p:nvSpPr>
          <p:cNvPr id="11284" name="Text Box 1044"/>
          <p:cNvSpPr txBox="1">
            <a:spLocks noChangeArrowheads="1"/>
          </p:cNvSpPr>
          <p:nvPr/>
        </p:nvSpPr>
        <p:spPr bwMode="auto">
          <a:xfrm>
            <a:off x="5986463" y="4097338"/>
            <a:ext cx="4921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No</a:t>
            </a:r>
          </a:p>
        </p:txBody>
      </p:sp>
      <p:sp>
        <p:nvSpPr>
          <p:cNvPr id="11285" name="Text Box 1045"/>
          <p:cNvSpPr txBox="1">
            <a:spLocks noChangeArrowheads="1"/>
          </p:cNvSpPr>
          <p:nvPr/>
        </p:nvSpPr>
        <p:spPr bwMode="auto">
          <a:xfrm>
            <a:off x="1752600" y="5181600"/>
            <a:ext cx="576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Yes</a:t>
            </a:r>
          </a:p>
        </p:txBody>
      </p:sp>
      <p:sp>
        <p:nvSpPr>
          <p:cNvPr id="11286" name="Text Box 1046"/>
          <p:cNvSpPr txBox="1">
            <a:spLocks noChangeArrowheads="1"/>
          </p:cNvSpPr>
          <p:nvPr/>
        </p:nvSpPr>
        <p:spPr bwMode="auto">
          <a:xfrm>
            <a:off x="3505200" y="5181600"/>
            <a:ext cx="4921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No</a:t>
            </a:r>
          </a:p>
        </p:txBody>
      </p:sp>
      <p:sp>
        <p:nvSpPr>
          <p:cNvPr id="11287" name="Text Box 1047"/>
          <p:cNvSpPr txBox="1">
            <a:spLocks noChangeArrowheads="1"/>
          </p:cNvSpPr>
          <p:nvPr/>
        </p:nvSpPr>
        <p:spPr bwMode="auto">
          <a:xfrm>
            <a:off x="5105400" y="5181600"/>
            <a:ext cx="5762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Yes</a:t>
            </a:r>
          </a:p>
        </p:txBody>
      </p:sp>
      <p:sp>
        <p:nvSpPr>
          <p:cNvPr id="11288" name="Text Box 1048"/>
          <p:cNvSpPr txBox="1">
            <a:spLocks noChangeArrowheads="1"/>
          </p:cNvSpPr>
          <p:nvPr/>
        </p:nvSpPr>
        <p:spPr bwMode="auto">
          <a:xfrm>
            <a:off x="7127875" y="5181600"/>
            <a:ext cx="4921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No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/>
              <a:t>Properties of Proper Binary Trees</a:t>
            </a:r>
          </a:p>
        </p:txBody>
      </p:sp>
      <p:sp>
        <p:nvSpPr>
          <p:cNvPr id="1229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400"/>
              <a:t>Notation</a:t>
            </a:r>
          </a:p>
          <a:p>
            <a:pPr lvl="1" eaLnBrk="1" hangingPunct="1">
              <a:buFont typeface="Wingdings" charset="2"/>
              <a:buNone/>
            </a:pPr>
            <a:r>
              <a:rPr lang="en-US" altLang="en-US" sz="2000" b="1" i="1">
                <a:latin typeface="Times New Roman" charset="0"/>
              </a:rPr>
              <a:t>n	</a:t>
            </a:r>
            <a:r>
              <a:rPr lang="en-US" altLang="en-US" sz="2000"/>
              <a:t>number of nodes</a:t>
            </a:r>
          </a:p>
          <a:p>
            <a:pPr lvl="1" eaLnBrk="1" hangingPunct="1">
              <a:buFont typeface="Wingdings" charset="2"/>
              <a:buNone/>
            </a:pPr>
            <a:r>
              <a:rPr lang="en-US" altLang="en-US" sz="2000" b="1" i="1">
                <a:latin typeface="Times New Roman" charset="0"/>
              </a:rPr>
              <a:t>e	</a:t>
            </a:r>
            <a:r>
              <a:rPr lang="en-US" altLang="en-US" sz="2000"/>
              <a:t>number of external nodes</a:t>
            </a:r>
          </a:p>
          <a:p>
            <a:pPr lvl="1" eaLnBrk="1" hangingPunct="1">
              <a:buFont typeface="Wingdings" charset="2"/>
              <a:buNone/>
            </a:pPr>
            <a:r>
              <a:rPr lang="en-US" altLang="en-US" sz="2000" b="1" i="1">
                <a:latin typeface="Times New Roman" charset="0"/>
              </a:rPr>
              <a:t>i	</a:t>
            </a:r>
            <a:r>
              <a:rPr lang="en-US" altLang="en-US" sz="2000"/>
              <a:t>number of internal nodes</a:t>
            </a:r>
          </a:p>
          <a:p>
            <a:pPr lvl="1" eaLnBrk="1" hangingPunct="1">
              <a:buFont typeface="Wingdings" charset="2"/>
              <a:buNone/>
            </a:pPr>
            <a:r>
              <a:rPr lang="en-US" altLang="en-US" sz="2000" b="1" i="1">
                <a:latin typeface="Times New Roman" charset="0"/>
              </a:rPr>
              <a:t>h	</a:t>
            </a:r>
            <a:r>
              <a:rPr lang="en-US" altLang="en-US" sz="2000"/>
              <a:t>height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291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0DD4CD2B-2823-8447-876F-F09B2FD27C79}" type="slidenum">
              <a:rPr lang="en-US" altLang="en-US" sz="1400"/>
              <a:pPr eaLnBrk="1" hangingPunct="1"/>
              <a:t>23</a:t>
            </a:fld>
            <a:endParaRPr lang="en-US" altLang="en-US" sz="1400"/>
          </a:p>
        </p:txBody>
      </p:sp>
      <p:sp>
        <p:nvSpPr>
          <p:cNvPr id="12294" name="Rectangle 4" descr="Rectangle: Click to edit Master text styles&#10;Second level&#10;Third level&#10;Fourth level&#10;Fifth level"/>
          <p:cNvSpPr>
            <a:spLocks noChangeArrowheads="1"/>
          </p:cNvSpPr>
          <p:nvPr/>
        </p:nvSpPr>
        <p:spPr bwMode="auto">
          <a:xfrm>
            <a:off x="5334000" y="1676400"/>
            <a:ext cx="34290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Blip>
                <a:blip r:embed="rId2"/>
              </a:buBlip>
            </a:pP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Properties: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e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=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b="1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+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n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=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e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1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h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  <a:sym typeface="Symbol" charset="2"/>
              </a:rPr>
              <a:t> </a:t>
            </a:r>
            <a:r>
              <a:rPr lang="en-US" altLang="en-US" b="1" i="1" dirty="0" err="1">
                <a:latin typeface="Calibri" charset="0"/>
                <a:ea typeface="Calibri" charset="0"/>
                <a:cs typeface="Calibri" charset="0"/>
              </a:rPr>
              <a:t>i</a:t>
            </a:r>
            <a:endParaRPr lang="en-US" altLang="en-US" b="1" i="1" dirty="0">
              <a:latin typeface="Calibri" charset="0"/>
              <a:ea typeface="Calibri" charset="0"/>
              <a:cs typeface="Calibri" charset="0"/>
            </a:endParaRP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h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  <a:sym typeface="Symbol" charset="2"/>
              </a:rPr>
              <a:t>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n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1)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2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e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  <a:sym typeface="Symbol" charset="2"/>
              </a:rPr>
              <a:t>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altLang="en-US" b="1" i="1" baseline="30000" dirty="0">
                <a:latin typeface="Calibri" charset="0"/>
                <a:ea typeface="Calibri" charset="0"/>
                <a:cs typeface="Calibri" charset="0"/>
              </a:rPr>
              <a:t>h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h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  <a:sym typeface="Symbol" charset="2"/>
              </a:rPr>
              <a:t>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log</a:t>
            </a:r>
            <a:r>
              <a:rPr lang="en-US" altLang="en-US" baseline="-25000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e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60000"/>
              <a:buFont typeface="Wingdings" charset="2"/>
              <a:buChar char="n"/>
            </a:pP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h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  <a:sym typeface="Symbol" charset="2"/>
              </a:rPr>
              <a:t>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log</a:t>
            </a:r>
            <a:r>
              <a:rPr lang="en-US" altLang="en-US" baseline="-25000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n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+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1)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b="1" dirty="0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en-US" altLang="en-US" b="1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1</a:t>
            </a:r>
            <a:endParaRPr lang="en-US" altLang="en-US" baseline="30000" dirty="0">
              <a:latin typeface="Calibri" charset="0"/>
              <a:ea typeface="Calibri" charset="0"/>
              <a:cs typeface="Calibri" charset="0"/>
            </a:endParaRPr>
          </a:p>
          <a:p>
            <a:pPr algn="l" eaLnBrk="1" hangingPunct="1"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Blip>
                <a:blip r:embed="rId2"/>
              </a:buBlip>
            </a:pPr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295" name="Oval 6"/>
          <p:cNvSpPr>
            <a:spLocks noChangeArrowheads="1"/>
          </p:cNvSpPr>
          <p:nvPr/>
        </p:nvSpPr>
        <p:spPr bwMode="auto">
          <a:xfrm>
            <a:off x="2133600" y="4419600"/>
            <a:ext cx="381000" cy="3810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latin typeface="Symbol" charset="2"/>
            </a:endParaRPr>
          </a:p>
        </p:txBody>
      </p:sp>
      <p:sp>
        <p:nvSpPr>
          <p:cNvPr id="12296" name="Oval 7"/>
          <p:cNvSpPr>
            <a:spLocks noChangeArrowheads="1"/>
          </p:cNvSpPr>
          <p:nvPr/>
        </p:nvSpPr>
        <p:spPr bwMode="auto">
          <a:xfrm>
            <a:off x="2895600" y="5029200"/>
            <a:ext cx="381000" cy="3810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latin typeface="Symbol" charset="2"/>
              <a:sym typeface="Symbol" charset="2"/>
            </a:endParaRPr>
          </a:p>
        </p:txBody>
      </p:sp>
      <p:sp>
        <p:nvSpPr>
          <p:cNvPr id="12297" name="Oval 8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latin typeface="Symbol" charset="2"/>
            </a:endParaRPr>
          </a:p>
        </p:txBody>
      </p:sp>
      <p:sp>
        <p:nvSpPr>
          <p:cNvPr id="12298" name="Rectangle 10"/>
          <p:cNvSpPr>
            <a:spLocks noChangeArrowheads="1"/>
          </p:cNvSpPr>
          <p:nvPr/>
        </p:nvSpPr>
        <p:spPr bwMode="auto">
          <a:xfrm>
            <a:off x="990600" y="5638800"/>
            <a:ext cx="381000" cy="3810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299" name="Rectangle 13"/>
          <p:cNvSpPr>
            <a:spLocks noChangeArrowheads="1"/>
          </p:cNvSpPr>
          <p:nvPr/>
        </p:nvSpPr>
        <p:spPr bwMode="auto">
          <a:xfrm>
            <a:off x="2514600" y="5638800"/>
            <a:ext cx="381000" cy="3810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300" name="Rectangle 14"/>
          <p:cNvSpPr>
            <a:spLocks noChangeArrowheads="1"/>
          </p:cNvSpPr>
          <p:nvPr/>
        </p:nvSpPr>
        <p:spPr bwMode="auto">
          <a:xfrm>
            <a:off x="3276600" y="5638800"/>
            <a:ext cx="381000" cy="3810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12301" name="AutoShape 15"/>
          <p:cNvCxnSpPr>
            <a:cxnSpLocks noChangeShapeType="1"/>
            <a:stCxn id="12295" idx="3"/>
            <a:endCxn id="12297" idx="7"/>
          </p:cNvCxnSpPr>
          <p:nvPr/>
        </p:nvCxnSpPr>
        <p:spPr bwMode="auto">
          <a:xfrm flipH="1">
            <a:off x="1697038" y="4754563"/>
            <a:ext cx="492125" cy="3206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02" name="AutoShape 16"/>
          <p:cNvCxnSpPr>
            <a:cxnSpLocks noChangeShapeType="1"/>
            <a:stCxn id="12296" idx="1"/>
            <a:endCxn id="12295" idx="5"/>
          </p:cNvCxnSpPr>
          <p:nvPr/>
        </p:nvCxnSpPr>
        <p:spPr bwMode="auto">
          <a:xfrm flipH="1" flipV="1">
            <a:off x="2459038" y="4754563"/>
            <a:ext cx="492125" cy="3206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03" name="AutoShape 17"/>
          <p:cNvCxnSpPr>
            <a:cxnSpLocks noChangeShapeType="1"/>
            <a:stCxn id="12300" idx="0"/>
            <a:endCxn id="12296" idx="5"/>
          </p:cNvCxnSpPr>
          <p:nvPr/>
        </p:nvCxnSpPr>
        <p:spPr bwMode="auto">
          <a:xfrm flipH="1" flipV="1">
            <a:off x="3221038" y="5364163"/>
            <a:ext cx="246062" cy="2651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04" name="AutoShape 18"/>
          <p:cNvCxnSpPr>
            <a:cxnSpLocks noChangeShapeType="1"/>
            <a:stCxn id="12299" idx="0"/>
            <a:endCxn id="12296" idx="3"/>
          </p:cNvCxnSpPr>
          <p:nvPr/>
        </p:nvCxnSpPr>
        <p:spPr bwMode="auto">
          <a:xfrm flipV="1">
            <a:off x="2705100" y="5364163"/>
            <a:ext cx="246063" cy="2651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05" name="AutoShape 21"/>
          <p:cNvCxnSpPr>
            <a:cxnSpLocks noChangeShapeType="1"/>
            <a:stCxn id="12298" idx="0"/>
            <a:endCxn id="12297" idx="3"/>
          </p:cNvCxnSpPr>
          <p:nvPr/>
        </p:nvCxnSpPr>
        <p:spPr bwMode="auto">
          <a:xfrm flipV="1">
            <a:off x="1181100" y="5364163"/>
            <a:ext cx="246063" cy="2651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06" name="AutoShape 22"/>
          <p:cNvCxnSpPr>
            <a:cxnSpLocks noChangeShapeType="1"/>
            <a:stCxn id="12307" idx="0"/>
            <a:endCxn id="12297" idx="5"/>
          </p:cNvCxnSpPr>
          <p:nvPr/>
        </p:nvCxnSpPr>
        <p:spPr bwMode="auto">
          <a:xfrm flipH="1" flipV="1">
            <a:off x="1697038" y="5364163"/>
            <a:ext cx="246062" cy="2651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307" name="Rectangle 23"/>
          <p:cNvSpPr>
            <a:spLocks noChangeArrowheads="1"/>
          </p:cNvSpPr>
          <p:nvPr/>
        </p:nvSpPr>
        <p:spPr bwMode="auto">
          <a:xfrm>
            <a:off x="1752600" y="5638800"/>
            <a:ext cx="381000" cy="3810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grpSp>
        <p:nvGrpSpPr>
          <p:cNvPr id="12308" name="Group 38"/>
          <p:cNvGrpSpPr>
            <a:grpSpLocks/>
          </p:cNvGrpSpPr>
          <p:nvPr/>
        </p:nvGrpSpPr>
        <p:grpSpPr bwMode="auto">
          <a:xfrm>
            <a:off x="3810000" y="3581400"/>
            <a:ext cx="2311400" cy="2286000"/>
            <a:chOff x="2064" y="2256"/>
            <a:chExt cx="1456" cy="1440"/>
          </a:xfrm>
        </p:grpSpPr>
        <p:sp>
          <p:nvSpPr>
            <p:cNvPr id="12310" name="Oval 24"/>
            <p:cNvSpPr>
              <a:spLocks noChangeArrowheads="1"/>
            </p:cNvSpPr>
            <p:nvPr/>
          </p:nvSpPr>
          <p:spPr bwMode="auto">
            <a:xfrm>
              <a:off x="2352" y="2256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</a:endParaRPr>
            </a:p>
          </p:txBody>
        </p:sp>
        <p:sp>
          <p:nvSpPr>
            <p:cNvPr id="12311" name="Oval 25"/>
            <p:cNvSpPr>
              <a:spLocks noChangeArrowheads="1"/>
            </p:cNvSpPr>
            <p:nvPr/>
          </p:nvSpPr>
          <p:spPr bwMode="auto">
            <a:xfrm>
              <a:off x="2688" y="2688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  <a:sym typeface="Symbol" charset="2"/>
              </a:endParaRPr>
            </a:p>
          </p:txBody>
        </p:sp>
        <p:sp>
          <p:nvSpPr>
            <p:cNvPr id="12312" name="Rectangle 26"/>
            <p:cNvSpPr>
              <a:spLocks noChangeArrowheads="1"/>
            </p:cNvSpPr>
            <p:nvPr/>
          </p:nvSpPr>
          <p:spPr bwMode="auto">
            <a:xfrm>
              <a:off x="2448" y="3072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cxnSp>
          <p:nvCxnSpPr>
            <p:cNvPr id="12313" name="AutoShape 28"/>
            <p:cNvCxnSpPr>
              <a:cxnSpLocks noChangeShapeType="1"/>
              <a:stCxn id="12311" idx="1"/>
              <a:endCxn id="12310" idx="5"/>
            </p:cNvCxnSpPr>
            <p:nvPr/>
          </p:nvCxnSpPr>
          <p:spPr bwMode="auto">
            <a:xfrm flipH="1" flipV="1">
              <a:off x="2557" y="2467"/>
              <a:ext cx="166" cy="25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314" name="AutoShape 29"/>
            <p:cNvCxnSpPr>
              <a:cxnSpLocks noChangeShapeType="1"/>
              <a:stCxn id="12318" idx="1"/>
              <a:endCxn id="12311" idx="5"/>
            </p:cNvCxnSpPr>
            <p:nvPr/>
          </p:nvCxnSpPr>
          <p:spPr bwMode="auto">
            <a:xfrm flipH="1" flipV="1">
              <a:off x="2893" y="2899"/>
              <a:ext cx="158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315" name="AutoShape 30"/>
            <p:cNvCxnSpPr>
              <a:cxnSpLocks noChangeShapeType="1"/>
              <a:stCxn id="12312" idx="0"/>
              <a:endCxn id="12311" idx="3"/>
            </p:cNvCxnSpPr>
            <p:nvPr/>
          </p:nvCxnSpPr>
          <p:spPr bwMode="auto">
            <a:xfrm flipV="1">
              <a:off x="2568" y="2899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316" name="Rectangle 31"/>
            <p:cNvSpPr>
              <a:spLocks noChangeArrowheads="1"/>
            </p:cNvSpPr>
            <p:nvPr/>
          </p:nvSpPr>
          <p:spPr bwMode="auto">
            <a:xfrm>
              <a:off x="2064" y="2688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cxnSp>
          <p:nvCxnSpPr>
            <p:cNvPr id="12317" name="AutoShape 32"/>
            <p:cNvCxnSpPr>
              <a:cxnSpLocks noChangeShapeType="1"/>
              <a:stCxn id="12316" idx="0"/>
              <a:endCxn id="12310" idx="3"/>
            </p:cNvCxnSpPr>
            <p:nvPr/>
          </p:nvCxnSpPr>
          <p:spPr bwMode="auto">
            <a:xfrm flipV="1">
              <a:off x="2184" y="2467"/>
              <a:ext cx="203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318" name="Oval 33"/>
            <p:cNvSpPr>
              <a:spLocks noChangeArrowheads="1"/>
            </p:cNvSpPr>
            <p:nvPr/>
          </p:nvSpPr>
          <p:spPr bwMode="auto">
            <a:xfrm>
              <a:off x="3016" y="3072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>
                <a:latin typeface="Symbol" charset="2"/>
                <a:sym typeface="Symbol" charset="2"/>
              </a:endParaRPr>
            </a:p>
          </p:txBody>
        </p:sp>
        <p:sp>
          <p:nvSpPr>
            <p:cNvPr id="12319" name="Rectangle 34"/>
            <p:cNvSpPr>
              <a:spLocks noChangeArrowheads="1"/>
            </p:cNvSpPr>
            <p:nvPr/>
          </p:nvSpPr>
          <p:spPr bwMode="auto">
            <a:xfrm>
              <a:off x="2784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320" name="Rectangle 35"/>
            <p:cNvSpPr>
              <a:spLocks noChangeArrowheads="1"/>
            </p:cNvSpPr>
            <p:nvPr/>
          </p:nvSpPr>
          <p:spPr bwMode="auto">
            <a:xfrm>
              <a:off x="3280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cxnSp>
          <p:nvCxnSpPr>
            <p:cNvPr id="12321" name="AutoShape 36"/>
            <p:cNvCxnSpPr>
              <a:cxnSpLocks noChangeShapeType="1"/>
              <a:stCxn id="12320" idx="0"/>
              <a:endCxn id="12318" idx="5"/>
            </p:cNvCxnSpPr>
            <p:nvPr/>
          </p:nvCxnSpPr>
          <p:spPr bwMode="auto">
            <a:xfrm flipH="1" flipV="1">
              <a:off x="3221" y="3283"/>
              <a:ext cx="179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322" name="AutoShape 37"/>
            <p:cNvCxnSpPr>
              <a:cxnSpLocks noChangeShapeType="1"/>
              <a:stCxn id="12319" idx="0"/>
              <a:endCxn id="12318" idx="3"/>
            </p:cNvCxnSpPr>
            <p:nvPr/>
          </p:nvCxnSpPr>
          <p:spPr bwMode="auto">
            <a:xfrm flipV="1">
              <a:off x="2904" y="3283"/>
              <a:ext cx="147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BinaryTree ADT</a:t>
            </a:r>
            <a:endParaRPr lang="en-US" altLang="en-US">
              <a:ea typeface="Tahoma" charset="0"/>
              <a:cs typeface="Tahoma" charset="0"/>
            </a:endParaRPr>
          </a:p>
        </p:txBody>
      </p:sp>
      <p:sp>
        <p:nvSpPr>
          <p:cNvPr id="1331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</a:t>
            </a:r>
            <a:r>
              <a:rPr lang="en-US" altLang="en-US" dirty="0" err="1"/>
              <a:t>BinaryTree</a:t>
            </a:r>
            <a:r>
              <a:rPr lang="en-US" altLang="en-US" dirty="0"/>
              <a:t> ADT extends the Tree ADT, i.e., it inherits all the methods of the Tree ADT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Additional methods:</a:t>
            </a:r>
          </a:p>
          <a:p>
            <a:pPr lvl="1" eaLnBrk="1" hangingPunct="1"/>
            <a:r>
              <a:rPr lang="en-US" altLang="en-US" dirty="0"/>
              <a:t>position </a:t>
            </a:r>
            <a:r>
              <a:rPr lang="en-US" altLang="en-US" dirty="0" err="1"/>
              <a:t>p.</a:t>
            </a:r>
            <a:r>
              <a:rPr lang="en-US" altLang="en-US" dirty="0" err="1">
                <a:solidFill>
                  <a:schemeClr val="tx2"/>
                </a:solidFill>
              </a:rPr>
              <a:t>left</a:t>
            </a:r>
            <a:r>
              <a:rPr lang="en-US" altLang="en-US" dirty="0"/>
              <a:t>()</a:t>
            </a:r>
          </a:p>
          <a:p>
            <a:pPr lvl="1" eaLnBrk="1" hangingPunct="1"/>
            <a:r>
              <a:rPr lang="en-US" altLang="en-US" dirty="0"/>
              <a:t>position </a:t>
            </a:r>
            <a:r>
              <a:rPr lang="en-US" altLang="en-US" dirty="0" err="1"/>
              <a:t>p.</a:t>
            </a:r>
            <a:r>
              <a:rPr lang="en-US" altLang="en-US" dirty="0" err="1">
                <a:solidFill>
                  <a:schemeClr val="tx2"/>
                </a:solidFill>
              </a:rPr>
              <a:t>right</a:t>
            </a:r>
            <a:r>
              <a:rPr lang="en-US" altLang="en-US" dirty="0"/>
              <a:t>()</a:t>
            </a:r>
          </a:p>
        </p:txBody>
      </p:sp>
      <p:sp>
        <p:nvSpPr>
          <p:cNvPr id="13318" name="Rectangle 4" descr="Rectangle: Click to edit Master text styles&#10;Second level&#10;Third level&#10;Fourth level&#10;Fifth level"/>
          <p:cNvSpPr>
            <a:spLocks noGrp="1" noChangeArrowheads="1"/>
          </p:cNvSpPr>
          <p:nvPr>
            <p:ph sz="half" idx="2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Update methods may be defined by data structures implementing the </a:t>
            </a:r>
            <a:r>
              <a:rPr lang="en-US" altLang="en-US" dirty="0" err="1"/>
              <a:t>BinaryTree</a:t>
            </a:r>
            <a:r>
              <a:rPr lang="en-US" altLang="en-US" dirty="0"/>
              <a:t> ADT</a:t>
            </a:r>
          </a:p>
          <a:p>
            <a:pPr eaLnBrk="1" hangingPunct="1"/>
            <a:endParaRPr lang="en-US" altLang="en-US" dirty="0">
              <a:solidFill>
                <a:schemeClr val="tx2"/>
              </a:solidFill>
            </a:endParaRPr>
          </a:p>
          <a:p>
            <a:pPr eaLnBrk="1" hangingPunct="1"/>
            <a:r>
              <a:rPr lang="en-US" altLang="en-US" dirty="0">
                <a:solidFill>
                  <a:schemeClr val="tx2"/>
                </a:solidFill>
              </a:rPr>
              <a:t>Proper binary tree</a:t>
            </a:r>
            <a:r>
              <a:rPr lang="en-US" altLang="en-US" dirty="0"/>
              <a:t>: Each node has either 0 or 2 children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sp>
        <p:nvSpPr>
          <p:cNvPr id="13315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A9AF2083-4C2B-854E-867F-406B94110B2B}" type="slidenum">
              <a:rPr lang="en-US" altLang="en-US" sz="1400"/>
              <a:pPr eaLnBrk="1" hangingPunct="1"/>
              <a:t>24</a:t>
            </a:fld>
            <a:endParaRPr lang="en-US" altLang="en-US"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Evaluate Arithmetic Expressions</a:t>
            </a:r>
          </a:p>
        </p:txBody>
      </p:sp>
      <p:sp>
        <p:nvSpPr>
          <p:cNvPr id="1638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000"/>
              <a:t>Specialization of a postorder traversal</a:t>
            </a:r>
          </a:p>
          <a:p>
            <a:pPr lvl="1" eaLnBrk="1" hangingPunct="1"/>
            <a:r>
              <a:rPr lang="en-US" altLang="en-US" sz="1800"/>
              <a:t>recursive method returning the value of a subtree</a:t>
            </a:r>
          </a:p>
          <a:p>
            <a:pPr lvl="1" eaLnBrk="1" hangingPunct="1"/>
            <a:r>
              <a:rPr lang="en-US" altLang="en-US" sz="1800"/>
              <a:t>when visiting an internal node, combine the values of the subtrees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387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1251F620-0FA6-B84F-9EA2-07B565ABD281}" type="slidenum">
              <a:rPr lang="en-US" altLang="en-US" sz="1400"/>
              <a:pPr eaLnBrk="1" hangingPunct="1"/>
              <a:t>25</a:t>
            </a:fld>
            <a:endParaRPr lang="en-US" altLang="en-US" sz="1400"/>
          </a:p>
        </p:txBody>
      </p:sp>
      <p:sp>
        <p:nvSpPr>
          <p:cNvPr id="16390" name="Text Box 4"/>
          <p:cNvSpPr txBox="1">
            <a:spLocks noChangeArrowheads="1"/>
          </p:cNvSpPr>
          <p:nvPr/>
        </p:nvSpPr>
        <p:spPr bwMode="auto">
          <a:xfrm>
            <a:off x="4543425" y="1600200"/>
            <a:ext cx="4191000" cy="27384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>
                <a:solidFill>
                  <a:srgbClr val="000000"/>
                </a:solidFill>
                <a:latin typeface="Times New Roman" charset="0"/>
              </a:rPr>
              <a:t>Algorithm</a:t>
            </a:r>
            <a:r>
              <a:rPr lang="en-US" altLang="en-US" sz="2000">
                <a:latin typeface="Times New Roman" charset="0"/>
              </a:rPr>
              <a:t> </a:t>
            </a:r>
            <a:r>
              <a:rPr lang="en-US" altLang="en-US" sz="2000" b="1" i="1">
                <a:solidFill>
                  <a:schemeClr val="tx2"/>
                </a:solidFill>
                <a:latin typeface="Times New Roman" charset="0"/>
              </a:rPr>
              <a:t>evalExpr</a:t>
            </a:r>
            <a:r>
              <a:rPr lang="en-US" altLang="en-US" sz="2000">
                <a:solidFill>
                  <a:schemeClr val="tx2"/>
                </a:solidFill>
                <a:latin typeface="Times New Roman" charset="0"/>
              </a:rPr>
              <a:t>(</a:t>
            </a:r>
            <a:r>
              <a:rPr lang="en-US" altLang="en-US" sz="2000" b="1" i="1">
                <a:solidFill>
                  <a:schemeClr val="tx2"/>
                </a:solidFill>
                <a:latin typeface="Times New Roman" charset="0"/>
              </a:rPr>
              <a:t>v</a:t>
            </a:r>
            <a:r>
              <a:rPr lang="en-US" altLang="en-US" sz="2000">
                <a:solidFill>
                  <a:schemeClr val="tx2"/>
                </a:solidFill>
                <a:latin typeface="Times New Roman" charset="0"/>
              </a:rPr>
              <a:t>)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>
                <a:solidFill>
                  <a:srgbClr val="000000"/>
                </a:solidFill>
                <a:latin typeface="Times New Roman" charset="0"/>
              </a:rPr>
              <a:t>if</a:t>
            </a:r>
            <a:r>
              <a:rPr lang="en-US" altLang="en-US" sz="2000">
                <a:solidFill>
                  <a:schemeClr val="tx2"/>
                </a:solidFill>
                <a:latin typeface="Times New Roman" charset="0"/>
              </a:rPr>
              <a:t>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v.isExternal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()</a:t>
            </a:r>
          </a:p>
          <a:p>
            <a:pPr lvl="2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>
                <a:solidFill>
                  <a:srgbClr val="000000"/>
                </a:solidFill>
                <a:latin typeface="Times New Roman" charset="0"/>
              </a:rPr>
              <a:t>return</a:t>
            </a:r>
            <a:r>
              <a:rPr lang="en-US" altLang="en-US" sz="2000">
                <a:solidFill>
                  <a:schemeClr val="tx2"/>
                </a:solidFill>
                <a:latin typeface="Times New Roman" charset="0"/>
              </a:rPr>
              <a:t>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v.element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()</a:t>
            </a:r>
            <a:endParaRPr lang="en-US" altLang="en-US" sz="2000">
              <a:solidFill>
                <a:schemeClr val="tx2"/>
              </a:solidFill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>
                <a:solidFill>
                  <a:srgbClr val="000000"/>
                </a:solidFill>
                <a:latin typeface="Times New Roman" charset="0"/>
              </a:rPr>
              <a:t>else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	x </a:t>
            </a:r>
            <a:r>
              <a:rPr lang="en-US" altLang="en-US" sz="2000">
                <a:solidFill>
                  <a:srgbClr val="000000"/>
                </a:solidFill>
                <a:latin typeface="Times New Roman" charset="0"/>
                <a:sym typeface="Symbol" charset="2"/>
              </a:rPr>
              <a:t>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  <a:sym typeface="Symbol" charset="2"/>
              </a:rPr>
              <a:t>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evalExpr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v.left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())</a:t>
            </a:r>
            <a:endParaRPr lang="en-US" altLang="en-US" sz="2000">
              <a:latin typeface="Times New Roman" charset="0"/>
            </a:endParaRP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	y </a:t>
            </a:r>
            <a:r>
              <a:rPr lang="en-US" altLang="en-US" sz="2000">
                <a:solidFill>
                  <a:srgbClr val="000000"/>
                </a:solidFill>
                <a:latin typeface="Times New Roman" charset="0"/>
                <a:sym typeface="Symbol" charset="2"/>
              </a:rPr>
              <a:t>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  <a:sym typeface="Symbol" charset="2"/>
              </a:rPr>
              <a:t>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evalExpr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v.right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())</a:t>
            </a:r>
          </a:p>
          <a:p>
            <a:pPr lvl="1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>
                <a:solidFill>
                  <a:srgbClr val="000000"/>
                </a:solidFill>
                <a:latin typeface="Times New Roman" charset="0"/>
                <a:sym typeface="Symbol" charset="2"/>
              </a:rPr>
              <a:t>	</a:t>
            </a:r>
            <a:r>
              <a:rPr lang="en-US" altLang="en-US" sz="2000" b="1">
                <a:solidFill>
                  <a:srgbClr val="000000"/>
                </a:solidFill>
                <a:latin typeface="Times New Roman" charset="0"/>
                <a:sym typeface="Symbol" charset="2"/>
              </a:rPr>
              <a:t></a:t>
            </a:r>
            <a:r>
              <a:rPr lang="en-US" altLang="en-US" sz="2000">
                <a:solidFill>
                  <a:srgbClr val="000000"/>
                </a:solidFill>
                <a:latin typeface="Times New Roman" charset="0"/>
                <a:sym typeface="Symbol" charset="2"/>
              </a:rPr>
              <a:t> 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  <a:sym typeface="Symbol" charset="2"/>
              </a:rPr>
              <a:t> </a:t>
            </a:r>
            <a:r>
              <a:rPr lang="en-US" altLang="en-US" sz="2000">
                <a:solidFill>
                  <a:schemeClr val="accent2"/>
                </a:solidFill>
                <a:latin typeface="Times New Roman" charset="0"/>
              </a:rPr>
              <a:t>operator stored at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v</a:t>
            </a:r>
          </a:p>
          <a:p>
            <a:pPr lvl="2" algn="l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110000"/>
              <a:buFont typeface="Wingdings" charset="2"/>
              <a:buNone/>
            </a:pPr>
            <a:r>
              <a:rPr lang="en-US" altLang="en-US" sz="2000" b="1">
                <a:solidFill>
                  <a:srgbClr val="000000"/>
                </a:solidFill>
                <a:latin typeface="Times New Roman" charset="0"/>
              </a:rPr>
              <a:t>return</a:t>
            </a:r>
            <a:r>
              <a:rPr lang="en-US" altLang="en-US" sz="2000">
                <a:solidFill>
                  <a:schemeClr val="tx2"/>
                </a:solidFill>
                <a:latin typeface="Times New Roman" charset="0"/>
              </a:rPr>
              <a:t> 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x </a:t>
            </a:r>
            <a:r>
              <a:rPr lang="en-US" altLang="en-US" sz="2000" b="1">
                <a:solidFill>
                  <a:srgbClr val="000000"/>
                </a:solidFill>
                <a:latin typeface="Times New Roman" charset="0"/>
                <a:sym typeface="Symbol" charset="2"/>
              </a:rPr>
              <a:t></a:t>
            </a:r>
            <a:r>
              <a:rPr lang="en-US" altLang="en-US" sz="2000" b="1" i="1">
                <a:solidFill>
                  <a:schemeClr val="accent2"/>
                </a:solidFill>
                <a:latin typeface="Times New Roman" charset="0"/>
              </a:rPr>
              <a:t> y</a:t>
            </a:r>
          </a:p>
        </p:txBody>
      </p:sp>
      <p:grpSp>
        <p:nvGrpSpPr>
          <p:cNvPr id="16391" name="Group 5"/>
          <p:cNvGrpSpPr>
            <a:grpSpLocks/>
          </p:cNvGrpSpPr>
          <p:nvPr/>
        </p:nvGrpSpPr>
        <p:grpSpPr bwMode="auto">
          <a:xfrm>
            <a:off x="1131888" y="4038600"/>
            <a:ext cx="3429000" cy="2286000"/>
            <a:chOff x="2928" y="2256"/>
            <a:chExt cx="2160" cy="1440"/>
          </a:xfrm>
        </p:grpSpPr>
        <p:sp>
          <p:nvSpPr>
            <p:cNvPr id="16393" name="Oval 6"/>
            <p:cNvSpPr>
              <a:spLocks noChangeArrowheads="1"/>
            </p:cNvSpPr>
            <p:nvPr/>
          </p:nvSpPr>
          <p:spPr bwMode="auto">
            <a:xfrm>
              <a:off x="4128" y="2256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</a:rPr>
                <a:t>+</a:t>
              </a:r>
            </a:p>
          </p:txBody>
        </p:sp>
        <p:sp>
          <p:nvSpPr>
            <p:cNvPr id="16394" name="Oval 7"/>
            <p:cNvSpPr>
              <a:spLocks noChangeArrowheads="1"/>
            </p:cNvSpPr>
            <p:nvPr/>
          </p:nvSpPr>
          <p:spPr bwMode="auto">
            <a:xfrm>
              <a:off x="460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  <a:sym typeface="Symbol" charset="2"/>
                </a:rPr>
                <a:t></a:t>
              </a:r>
            </a:p>
          </p:txBody>
        </p:sp>
        <p:sp>
          <p:nvSpPr>
            <p:cNvPr id="16395" name="Oval 8"/>
            <p:cNvSpPr>
              <a:spLocks noChangeArrowheads="1"/>
            </p:cNvSpPr>
            <p:nvPr/>
          </p:nvSpPr>
          <p:spPr bwMode="auto">
            <a:xfrm>
              <a:off x="3168" y="2640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  <a:sym typeface="Symbol" charset="2"/>
                </a:rPr>
                <a:t></a:t>
              </a:r>
              <a:endParaRPr lang="en-US" altLang="en-US">
                <a:latin typeface="Symbol" charset="2"/>
              </a:endParaRPr>
            </a:p>
          </p:txBody>
        </p:sp>
        <p:sp>
          <p:nvSpPr>
            <p:cNvPr id="16396" name="Oval 9"/>
            <p:cNvSpPr>
              <a:spLocks noChangeArrowheads="1"/>
            </p:cNvSpPr>
            <p:nvPr/>
          </p:nvSpPr>
          <p:spPr bwMode="auto">
            <a:xfrm>
              <a:off x="3648" y="3024"/>
              <a:ext cx="240" cy="24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tIns="0" rIns="0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latin typeface="Symbol" charset="2"/>
                </a:rPr>
                <a:t>-</a:t>
              </a:r>
            </a:p>
          </p:txBody>
        </p:sp>
        <p:sp>
          <p:nvSpPr>
            <p:cNvPr id="16397" name="Rectangle 10"/>
            <p:cNvSpPr>
              <a:spLocks noChangeArrowheads="1"/>
            </p:cNvSpPr>
            <p:nvPr/>
          </p:nvSpPr>
          <p:spPr bwMode="auto">
            <a:xfrm>
              <a:off x="292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2</a:t>
              </a:r>
            </a:p>
          </p:txBody>
        </p:sp>
        <p:sp>
          <p:nvSpPr>
            <p:cNvPr id="16398" name="Rectangle 11"/>
            <p:cNvSpPr>
              <a:spLocks noChangeArrowheads="1"/>
            </p:cNvSpPr>
            <p:nvPr/>
          </p:nvSpPr>
          <p:spPr bwMode="auto">
            <a:xfrm>
              <a:off x="340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5</a:t>
              </a:r>
            </a:p>
          </p:txBody>
        </p:sp>
        <p:sp>
          <p:nvSpPr>
            <p:cNvPr id="16399" name="Rectangle 12"/>
            <p:cNvSpPr>
              <a:spLocks noChangeArrowheads="1"/>
            </p:cNvSpPr>
            <p:nvPr/>
          </p:nvSpPr>
          <p:spPr bwMode="auto">
            <a:xfrm>
              <a:off x="3888" y="3456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1</a:t>
              </a:r>
            </a:p>
          </p:txBody>
        </p:sp>
        <p:sp>
          <p:nvSpPr>
            <p:cNvPr id="16400" name="Rectangle 13"/>
            <p:cNvSpPr>
              <a:spLocks noChangeArrowheads="1"/>
            </p:cNvSpPr>
            <p:nvPr/>
          </p:nvSpPr>
          <p:spPr bwMode="auto">
            <a:xfrm>
              <a:off x="436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3</a:t>
              </a:r>
            </a:p>
          </p:txBody>
        </p:sp>
        <p:sp>
          <p:nvSpPr>
            <p:cNvPr id="16401" name="Rectangle 14"/>
            <p:cNvSpPr>
              <a:spLocks noChangeArrowheads="1"/>
            </p:cNvSpPr>
            <p:nvPr/>
          </p:nvSpPr>
          <p:spPr bwMode="auto">
            <a:xfrm>
              <a:off x="4848" y="3024"/>
              <a:ext cx="240" cy="240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/>
                <a:t>2</a:t>
              </a:r>
            </a:p>
          </p:txBody>
        </p:sp>
        <p:cxnSp>
          <p:nvCxnSpPr>
            <p:cNvPr id="16402" name="AutoShape 15"/>
            <p:cNvCxnSpPr>
              <a:cxnSpLocks noChangeShapeType="1"/>
              <a:stCxn id="16393" idx="3"/>
              <a:endCxn id="16395" idx="7"/>
            </p:cNvCxnSpPr>
            <p:nvPr/>
          </p:nvCxnSpPr>
          <p:spPr bwMode="auto">
            <a:xfrm flipH="1">
              <a:off x="3373" y="2467"/>
              <a:ext cx="79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3" name="AutoShape 16"/>
            <p:cNvCxnSpPr>
              <a:cxnSpLocks noChangeShapeType="1"/>
              <a:stCxn id="16394" idx="1"/>
              <a:endCxn id="16393" idx="5"/>
            </p:cNvCxnSpPr>
            <p:nvPr/>
          </p:nvCxnSpPr>
          <p:spPr bwMode="auto">
            <a:xfrm flipH="1" flipV="1">
              <a:off x="4333" y="2467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4" name="AutoShape 17"/>
            <p:cNvCxnSpPr>
              <a:cxnSpLocks noChangeShapeType="1"/>
              <a:stCxn id="16401" idx="0"/>
              <a:endCxn id="16394" idx="5"/>
            </p:cNvCxnSpPr>
            <p:nvPr/>
          </p:nvCxnSpPr>
          <p:spPr bwMode="auto">
            <a:xfrm flipH="1" flipV="1">
              <a:off x="4813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5" name="AutoShape 18"/>
            <p:cNvCxnSpPr>
              <a:cxnSpLocks noChangeShapeType="1"/>
              <a:stCxn id="16400" idx="0"/>
              <a:endCxn id="16394" idx="3"/>
            </p:cNvCxnSpPr>
            <p:nvPr/>
          </p:nvCxnSpPr>
          <p:spPr bwMode="auto">
            <a:xfrm flipV="1">
              <a:off x="448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6" name="AutoShape 19"/>
            <p:cNvCxnSpPr>
              <a:cxnSpLocks noChangeShapeType="1"/>
              <a:stCxn id="16399" idx="0"/>
              <a:endCxn id="16396" idx="5"/>
            </p:cNvCxnSpPr>
            <p:nvPr/>
          </p:nvCxnSpPr>
          <p:spPr bwMode="auto">
            <a:xfrm flipH="1" flipV="1">
              <a:off x="3853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7" name="AutoShape 20"/>
            <p:cNvCxnSpPr>
              <a:cxnSpLocks noChangeShapeType="1"/>
              <a:stCxn id="16398" idx="0"/>
              <a:endCxn id="16396" idx="3"/>
            </p:cNvCxnSpPr>
            <p:nvPr/>
          </p:nvCxnSpPr>
          <p:spPr bwMode="auto">
            <a:xfrm flipV="1">
              <a:off x="3528" y="3235"/>
              <a:ext cx="155" cy="21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8" name="AutoShape 21"/>
            <p:cNvCxnSpPr>
              <a:cxnSpLocks noChangeShapeType="1"/>
              <a:stCxn id="16397" idx="0"/>
              <a:endCxn id="16395" idx="3"/>
            </p:cNvCxnSpPr>
            <p:nvPr/>
          </p:nvCxnSpPr>
          <p:spPr bwMode="auto">
            <a:xfrm flipV="1">
              <a:off x="3048" y="2851"/>
              <a:ext cx="155" cy="167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9" name="AutoShape 22"/>
            <p:cNvCxnSpPr>
              <a:cxnSpLocks noChangeShapeType="1"/>
              <a:stCxn id="16396" idx="1"/>
              <a:endCxn id="16395" idx="5"/>
            </p:cNvCxnSpPr>
            <p:nvPr/>
          </p:nvCxnSpPr>
          <p:spPr bwMode="auto">
            <a:xfrm flipH="1" flipV="1">
              <a:off x="3373" y="2851"/>
              <a:ext cx="310" cy="20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041FFA-95F2-4CC5-BE63-CABE58D1D820}" type="slidenum">
              <a:rPr lang="ko-KR" altLang="en-US" smtClean="0"/>
              <a:pPr>
                <a:defRPr/>
              </a:pPr>
              <a:t>26</a:t>
            </a:fld>
            <a:endParaRPr lang="en-US" altLang="ko-KR"/>
          </a:p>
        </p:txBody>
      </p:sp>
      <p:sp>
        <p:nvSpPr>
          <p:cNvPr id="3" name="TextBox 2"/>
          <p:cNvSpPr txBox="1"/>
          <p:nvPr/>
        </p:nvSpPr>
        <p:spPr>
          <a:xfrm>
            <a:off x="1777501" y="2895600"/>
            <a:ext cx="5634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How to represent trees</a:t>
            </a:r>
            <a:br>
              <a:rPr lang="en-US" sz="3600" dirty="0"/>
            </a:br>
            <a:r>
              <a:rPr lang="en-US" sz="3600" dirty="0"/>
              <a:t>in programming language?</a:t>
            </a:r>
          </a:p>
        </p:txBody>
      </p:sp>
    </p:spTree>
    <p:extLst>
      <p:ext uri="{BB962C8B-B14F-4D97-AF65-F5344CB8AC3E}">
        <p14:creationId xmlns:p14="http://schemas.microsoft.com/office/powerpoint/2010/main" val="10510494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Recall: Linked Structure for Trees</a:t>
            </a:r>
          </a:p>
        </p:txBody>
      </p:sp>
      <p:sp>
        <p:nvSpPr>
          <p:cNvPr id="18438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1800"/>
              <a:t>A node is represented by an object storing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/>
              <a:t>Element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/>
              <a:t>Parent node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1600"/>
              <a:t>Sequence of children nodes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1800"/>
              <a:t>Node objects implement the Position ADT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435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496095F9-2998-894B-A5BA-0AE6224F1484}" type="slidenum">
              <a:rPr lang="en-US" altLang="en-US" sz="1400"/>
              <a:pPr eaLnBrk="1" hangingPunct="1"/>
              <a:t>27</a:t>
            </a:fld>
            <a:endParaRPr lang="en-US" altLang="en-US" sz="1400"/>
          </a:p>
        </p:txBody>
      </p:sp>
      <p:grpSp>
        <p:nvGrpSpPr>
          <p:cNvPr id="18436" name="Group 110"/>
          <p:cNvGrpSpPr>
            <a:grpSpLocks/>
          </p:cNvGrpSpPr>
          <p:nvPr/>
        </p:nvGrpSpPr>
        <p:grpSpPr bwMode="auto">
          <a:xfrm>
            <a:off x="4114800" y="1905000"/>
            <a:ext cx="1028700" cy="342900"/>
            <a:chOff x="2232" y="2244"/>
            <a:chExt cx="648" cy="216"/>
          </a:xfrm>
        </p:grpSpPr>
        <p:sp>
          <p:nvSpPr>
            <p:cNvPr id="18500" name="Rectangle 76"/>
            <p:cNvSpPr>
              <a:spLocks noChangeArrowheads="1"/>
            </p:cNvSpPr>
            <p:nvPr/>
          </p:nvSpPr>
          <p:spPr bwMode="auto">
            <a:xfrm>
              <a:off x="2232" y="2244"/>
              <a:ext cx="216" cy="216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8501" name="Rectangle 77"/>
            <p:cNvSpPr>
              <a:spLocks noChangeArrowheads="1"/>
            </p:cNvSpPr>
            <p:nvPr/>
          </p:nvSpPr>
          <p:spPr bwMode="auto">
            <a:xfrm>
              <a:off x="2664" y="2244"/>
              <a:ext cx="216" cy="216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8502" name="Rectangle 109"/>
            <p:cNvSpPr>
              <a:spLocks noChangeArrowheads="1"/>
            </p:cNvSpPr>
            <p:nvPr/>
          </p:nvSpPr>
          <p:spPr bwMode="auto">
            <a:xfrm>
              <a:off x="2448" y="2244"/>
              <a:ext cx="216" cy="216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>
                  <a:sym typeface="Symbol" charset="2"/>
                </a:rPr>
                <a:t></a:t>
              </a:r>
            </a:p>
          </p:txBody>
        </p:sp>
      </p:grpSp>
      <p:sp>
        <p:nvSpPr>
          <p:cNvPr id="18439" name="Oval 7"/>
          <p:cNvSpPr>
            <a:spLocks noChangeArrowheads="1"/>
          </p:cNvSpPr>
          <p:nvPr/>
        </p:nvSpPr>
        <p:spPr bwMode="auto">
          <a:xfrm>
            <a:off x="2271713" y="3962400"/>
            <a:ext cx="501650" cy="500063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>
                <a:solidFill>
                  <a:schemeClr val="tx2"/>
                </a:solidFill>
                <a:sym typeface="Symbol" charset="2"/>
              </a:rPr>
              <a:t>B</a:t>
            </a:r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8440" name="Oval 8"/>
          <p:cNvSpPr>
            <a:spLocks noChangeArrowheads="1"/>
          </p:cNvSpPr>
          <p:nvPr/>
        </p:nvSpPr>
        <p:spPr bwMode="auto">
          <a:xfrm>
            <a:off x="2279650" y="4778375"/>
            <a:ext cx="501650" cy="500063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D</a:t>
            </a:r>
          </a:p>
        </p:txBody>
      </p:sp>
      <p:sp>
        <p:nvSpPr>
          <p:cNvPr id="18441" name="Rectangle 9"/>
          <p:cNvSpPr>
            <a:spLocks noChangeArrowheads="1"/>
          </p:cNvSpPr>
          <p:nvPr/>
        </p:nvSpPr>
        <p:spPr bwMode="auto">
          <a:xfrm>
            <a:off x="1133475" y="4778375"/>
            <a:ext cx="500063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A</a:t>
            </a:r>
          </a:p>
        </p:txBody>
      </p:sp>
      <p:sp>
        <p:nvSpPr>
          <p:cNvPr id="18442" name="Rectangle 10"/>
          <p:cNvSpPr>
            <a:spLocks noChangeArrowheads="1"/>
          </p:cNvSpPr>
          <p:nvPr/>
        </p:nvSpPr>
        <p:spPr bwMode="auto">
          <a:xfrm>
            <a:off x="1797050" y="5638800"/>
            <a:ext cx="500063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2798763" y="5638800"/>
            <a:ext cx="500062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E</a:t>
            </a:r>
          </a:p>
        </p:txBody>
      </p:sp>
      <p:cxnSp>
        <p:nvCxnSpPr>
          <p:cNvPr id="18444" name="AutoShape 18"/>
          <p:cNvCxnSpPr>
            <a:cxnSpLocks noChangeShapeType="1"/>
            <a:stCxn id="18443" idx="0"/>
            <a:endCxn id="18440" idx="5"/>
          </p:cNvCxnSpPr>
          <p:nvPr/>
        </p:nvCxnSpPr>
        <p:spPr bwMode="auto">
          <a:xfrm flipH="1" flipV="1">
            <a:off x="2708275" y="5214938"/>
            <a:ext cx="341313" cy="41433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45" name="AutoShape 19"/>
          <p:cNvCxnSpPr>
            <a:cxnSpLocks noChangeShapeType="1"/>
            <a:stCxn id="18442" idx="0"/>
            <a:endCxn id="18440" idx="3"/>
          </p:cNvCxnSpPr>
          <p:nvPr/>
        </p:nvCxnSpPr>
        <p:spPr bwMode="auto">
          <a:xfrm flipV="1">
            <a:off x="2047875" y="5214938"/>
            <a:ext cx="304800" cy="41433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46" name="AutoShape 20"/>
          <p:cNvCxnSpPr>
            <a:cxnSpLocks noChangeShapeType="1"/>
            <a:stCxn id="18441" idx="0"/>
            <a:endCxn id="18439" idx="3"/>
          </p:cNvCxnSpPr>
          <p:nvPr/>
        </p:nvCxnSpPr>
        <p:spPr bwMode="auto">
          <a:xfrm flipV="1">
            <a:off x="1384300" y="4398963"/>
            <a:ext cx="960438" cy="36988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47" name="AutoShape 21"/>
          <p:cNvCxnSpPr>
            <a:cxnSpLocks noChangeShapeType="1"/>
            <a:stCxn id="18440" idx="0"/>
            <a:endCxn id="18439" idx="4"/>
          </p:cNvCxnSpPr>
          <p:nvPr/>
        </p:nvCxnSpPr>
        <p:spPr bwMode="auto">
          <a:xfrm flipH="1" flipV="1">
            <a:off x="2522538" y="4471988"/>
            <a:ext cx="7937" cy="29686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448" name="Rectangle 38"/>
          <p:cNvSpPr>
            <a:spLocks noChangeArrowheads="1"/>
          </p:cNvSpPr>
          <p:nvPr/>
        </p:nvSpPr>
        <p:spPr bwMode="auto">
          <a:xfrm>
            <a:off x="3386138" y="4779963"/>
            <a:ext cx="500062" cy="500062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F</a:t>
            </a:r>
          </a:p>
        </p:txBody>
      </p:sp>
      <p:cxnSp>
        <p:nvCxnSpPr>
          <p:cNvPr id="18449" name="AutoShape 39"/>
          <p:cNvCxnSpPr>
            <a:cxnSpLocks noChangeShapeType="1"/>
            <a:stCxn id="18448" idx="0"/>
            <a:endCxn id="18439" idx="5"/>
          </p:cNvCxnSpPr>
          <p:nvPr/>
        </p:nvCxnSpPr>
        <p:spPr bwMode="auto">
          <a:xfrm flipH="1" flipV="1">
            <a:off x="2700338" y="4398963"/>
            <a:ext cx="936625" cy="37147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450" name="AutoShape 53"/>
          <p:cNvSpPr>
            <a:spLocks noChangeArrowheads="1"/>
          </p:cNvSpPr>
          <p:nvPr/>
        </p:nvSpPr>
        <p:spPr bwMode="auto">
          <a:xfrm>
            <a:off x="5448300" y="1978025"/>
            <a:ext cx="1371600" cy="415925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18451" name="AutoShape 54"/>
          <p:cNvCxnSpPr>
            <a:cxnSpLocks noChangeShapeType="1"/>
            <a:stCxn id="18454" idx="2"/>
            <a:endCxn id="18452" idx="6"/>
          </p:cNvCxnSpPr>
          <p:nvPr/>
        </p:nvCxnSpPr>
        <p:spPr bwMode="auto">
          <a:xfrm flipH="1">
            <a:off x="5830888" y="2185988"/>
            <a:ext cx="6064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452" name="Oval 55"/>
          <p:cNvSpPr>
            <a:spLocks noChangeArrowheads="1"/>
          </p:cNvSpPr>
          <p:nvPr/>
        </p:nvSpPr>
        <p:spPr bwMode="auto">
          <a:xfrm>
            <a:off x="5510213" y="2030413"/>
            <a:ext cx="312737" cy="31115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53" name="Oval 56"/>
          <p:cNvSpPr>
            <a:spLocks noChangeArrowheads="1"/>
          </p:cNvSpPr>
          <p:nvPr/>
        </p:nvSpPr>
        <p:spPr bwMode="auto">
          <a:xfrm>
            <a:off x="5978525" y="2030413"/>
            <a:ext cx="311150" cy="31115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54" name="Oval 57"/>
          <p:cNvSpPr>
            <a:spLocks noChangeArrowheads="1"/>
          </p:cNvSpPr>
          <p:nvPr/>
        </p:nvSpPr>
        <p:spPr bwMode="auto">
          <a:xfrm>
            <a:off x="6445250" y="2030413"/>
            <a:ext cx="312738" cy="31115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grpSp>
        <p:nvGrpSpPr>
          <p:cNvPr id="18455" name="Group 86"/>
          <p:cNvGrpSpPr>
            <a:grpSpLocks/>
          </p:cNvGrpSpPr>
          <p:nvPr/>
        </p:nvGrpSpPr>
        <p:grpSpPr bwMode="auto">
          <a:xfrm>
            <a:off x="6934200" y="4683125"/>
            <a:ext cx="914400" cy="498475"/>
            <a:chOff x="4560" y="3216"/>
            <a:chExt cx="576" cy="314"/>
          </a:xfrm>
        </p:grpSpPr>
        <p:sp>
          <p:nvSpPr>
            <p:cNvPr id="18496" name="AutoShape 70"/>
            <p:cNvSpPr>
              <a:spLocks noChangeArrowheads="1"/>
            </p:cNvSpPr>
            <p:nvPr/>
          </p:nvSpPr>
          <p:spPr bwMode="auto">
            <a:xfrm>
              <a:off x="4560" y="3216"/>
              <a:ext cx="576" cy="314"/>
            </a:xfrm>
            <a:prstGeom prst="roundRect">
              <a:avLst>
                <a:gd name="adj" fmla="val 16667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cxnSp>
          <p:nvCxnSpPr>
            <p:cNvPr id="18497" name="AutoShape 71"/>
            <p:cNvCxnSpPr>
              <a:cxnSpLocks noChangeShapeType="1"/>
              <a:stCxn id="18499" idx="2"/>
              <a:endCxn id="18498" idx="6"/>
            </p:cNvCxnSpPr>
            <p:nvPr/>
          </p:nvCxnSpPr>
          <p:spPr bwMode="auto">
            <a:xfrm flipH="1">
              <a:off x="4802" y="3373"/>
              <a:ext cx="86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498" name="Oval 72"/>
            <p:cNvSpPr>
              <a:spLocks noChangeArrowheads="1"/>
            </p:cNvSpPr>
            <p:nvPr/>
          </p:nvSpPr>
          <p:spPr bwMode="auto">
            <a:xfrm>
              <a:off x="4599" y="3275"/>
              <a:ext cx="197" cy="196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8499" name="Oval 73"/>
            <p:cNvSpPr>
              <a:spLocks noChangeArrowheads="1"/>
            </p:cNvSpPr>
            <p:nvPr/>
          </p:nvSpPr>
          <p:spPr bwMode="auto">
            <a:xfrm>
              <a:off x="4894" y="3275"/>
              <a:ext cx="196" cy="196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18456" name="Text Box 87"/>
          <p:cNvSpPr txBox="1">
            <a:spLocks noChangeArrowheads="1"/>
          </p:cNvSpPr>
          <p:nvPr/>
        </p:nvSpPr>
        <p:spPr bwMode="auto">
          <a:xfrm>
            <a:off x="4114800" y="1889125"/>
            <a:ext cx="333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B</a:t>
            </a:r>
          </a:p>
        </p:txBody>
      </p:sp>
      <p:cxnSp>
        <p:nvCxnSpPr>
          <p:cNvPr id="18457" name="AutoShape 96"/>
          <p:cNvCxnSpPr>
            <a:cxnSpLocks noChangeShapeType="1"/>
          </p:cNvCxnSpPr>
          <p:nvPr/>
        </p:nvCxnSpPr>
        <p:spPr bwMode="auto">
          <a:xfrm>
            <a:off x="5000625" y="2079625"/>
            <a:ext cx="447675" cy="96838"/>
          </a:xfrm>
          <a:prstGeom prst="curvedConnector3">
            <a:avLst>
              <a:gd name="adj1" fmla="val 51065"/>
            </a:avLst>
          </a:prstGeom>
          <a:noFill/>
          <a:ln w="19050">
            <a:solidFill>
              <a:schemeClr val="tx1"/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458" name="Oval 100"/>
          <p:cNvSpPr>
            <a:spLocks noChangeArrowheads="1"/>
          </p:cNvSpPr>
          <p:nvPr/>
        </p:nvSpPr>
        <p:spPr bwMode="auto">
          <a:xfrm>
            <a:off x="5619750" y="2108200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59" name="Oval 101"/>
          <p:cNvSpPr>
            <a:spLocks noChangeArrowheads="1"/>
          </p:cNvSpPr>
          <p:nvPr/>
        </p:nvSpPr>
        <p:spPr bwMode="auto">
          <a:xfrm>
            <a:off x="6091238" y="2108200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60" name="Oval 102"/>
          <p:cNvSpPr>
            <a:spLocks noChangeArrowheads="1"/>
          </p:cNvSpPr>
          <p:nvPr/>
        </p:nvSpPr>
        <p:spPr bwMode="auto">
          <a:xfrm>
            <a:off x="6562725" y="2108200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18461" name="AutoShape 104"/>
          <p:cNvCxnSpPr>
            <a:cxnSpLocks noChangeShapeType="1"/>
            <a:stCxn id="18459" idx="4"/>
            <a:endCxn id="18468" idx="0"/>
          </p:cNvCxnSpPr>
          <p:nvPr/>
        </p:nvCxnSpPr>
        <p:spPr bwMode="auto">
          <a:xfrm rot="16200000" flipH="1">
            <a:off x="6041231" y="2272507"/>
            <a:ext cx="987425" cy="811212"/>
          </a:xfrm>
          <a:prstGeom prst="curvedConnector3">
            <a:avLst>
              <a:gd name="adj1" fmla="val 50481"/>
            </a:avLst>
          </a:prstGeom>
          <a:noFill/>
          <a:ln w="19050">
            <a:solidFill>
              <a:schemeClr val="tx1"/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462" name="AutoShape 105"/>
          <p:cNvCxnSpPr>
            <a:cxnSpLocks noChangeShapeType="1"/>
            <a:stCxn id="18460" idx="4"/>
            <a:endCxn id="18471" idx="0"/>
          </p:cNvCxnSpPr>
          <p:nvPr/>
        </p:nvCxnSpPr>
        <p:spPr bwMode="auto">
          <a:xfrm rot="16200000" flipH="1">
            <a:off x="6897687" y="1887538"/>
            <a:ext cx="987425" cy="1581150"/>
          </a:xfrm>
          <a:prstGeom prst="curvedConnector3">
            <a:avLst>
              <a:gd name="adj1" fmla="val 50481"/>
            </a:avLst>
          </a:prstGeom>
          <a:noFill/>
          <a:ln w="19050">
            <a:solidFill>
              <a:schemeClr val="tx1"/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463" name="Rectangle 112"/>
          <p:cNvSpPr>
            <a:spLocks noChangeArrowheads="1"/>
          </p:cNvSpPr>
          <p:nvPr/>
        </p:nvSpPr>
        <p:spPr bwMode="auto">
          <a:xfrm>
            <a:off x="518477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64" name="Rectangle 113"/>
          <p:cNvSpPr>
            <a:spLocks noChangeArrowheads="1"/>
          </p:cNvSpPr>
          <p:nvPr/>
        </p:nvSpPr>
        <p:spPr bwMode="auto">
          <a:xfrm>
            <a:off x="587057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ym typeface="Symbol" charset="2"/>
              </a:rPr>
              <a:t></a:t>
            </a:r>
          </a:p>
        </p:txBody>
      </p:sp>
      <p:sp>
        <p:nvSpPr>
          <p:cNvPr id="18465" name="Rectangle 114"/>
          <p:cNvSpPr>
            <a:spLocks noChangeArrowheads="1"/>
          </p:cNvSpPr>
          <p:nvPr/>
        </p:nvSpPr>
        <p:spPr bwMode="auto">
          <a:xfrm>
            <a:off x="552767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66" name="Rectangle 116"/>
          <p:cNvSpPr>
            <a:spLocks noChangeArrowheads="1"/>
          </p:cNvSpPr>
          <p:nvPr/>
        </p:nvSpPr>
        <p:spPr bwMode="auto">
          <a:xfrm>
            <a:off x="6426200" y="3181350"/>
            <a:ext cx="342900" cy="3429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67" name="Rectangle 117"/>
          <p:cNvSpPr>
            <a:spLocks noChangeArrowheads="1"/>
          </p:cNvSpPr>
          <p:nvPr/>
        </p:nvSpPr>
        <p:spPr bwMode="auto">
          <a:xfrm>
            <a:off x="7112000" y="3181350"/>
            <a:ext cx="342900" cy="3429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68" name="Rectangle 118"/>
          <p:cNvSpPr>
            <a:spLocks noChangeArrowheads="1"/>
          </p:cNvSpPr>
          <p:nvPr/>
        </p:nvSpPr>
        <p:spPr bwMode="auto">
          <a:xfrm>
            <a:off x="6769100" y="3181350"/>
            <a:ext cx="342900" cy="3429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69" name="Rectangle 120"/>
          <p:cNvSpPr>
            <a:spLocks noChangeArrowheads="1"/>
          </p:cNvSpPr>
          <p:nvPr/>
        </p:nvSpPr>
        <p:spPr bwMode="auto">
          <a:xfrm>
            <a:off x="766762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70" name="Rectangle 121"/>
          <p:cNvSpPr>
            <a:spLocks noChangeArrowheads="1"/>
          </p:cNvSpPr>
          <p:nvPr/>
        </p:nvSpPr>
        <p:spPr bwMode="auto">
          <a:xfrm>
            <a:off x="835342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ym typeface="Symbol" charset="2"/>
              </a:rPr>
              <a:t></a:t>
            </a:r>
          </a:p>
        </p:txBody>
      </p:sp>
      <p:sp>
        <p:nvSpPr>
          <p:cNvPr id="18471" name="Rectangle 122"/>
          <p:cNvSpPr>
            <a:spLocks noChangeArrowheads="1"/>
          </p:cNvSpPr>
          <p:nvPr/>
        </p:nvSpPr>
        <p:spPr bwMode="auto">
          <a:xfrm>
            <a:off x="8010525" y="3181350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72" name="Text Box 89"/>
          <p:cNvSpPr txBox="1">
            <a:spLocks noChangeArrowheads="1"/>
          </p:cNvSpPr>
          <p:nvPr/>
        </p:nvSpPr>
        <p:spPr bwMode="auto">
          <a:xfrm>
            <a:off x="5200650" y="3124200"/>
            <a:ext cx="333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A</a:t>
            </a:r>
          </a:p>
        </p:txBody>
      </p:sp>
      <p:sp>
        <p:nvSpPr>
          <p:cNvPr id="18473" name="Text Box 91"/>
          <p:cNvSpPr txBox="1">
            <a:spLocks noChangeArrowheads="1"/>
          </p:cNvSpPr>
          <p:nvPr/>
        </p:nvSpPr>
        <p:spPr bwMode="auto">
          <a:xfrm>
            <a:off x="6437313" y="3124200"/>
            <a:ext cx="3571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D</a:t>
            </a:r>
          </a:p>
        </p:txBody>
      </p:sp>
      <p:sp>
        <p:nvSpPr>
          <p:cNvPr id="18474" name="Text Box 93"/>
          <p:cNvSpPr txBox="1">
            <a:spLocks noChangeArrowheads="1"/>
          </p:cNvSpPr>
          <p:nvPr/>
        </p:nvSpPr>
        <p:spPr bwMode="auto">
          <a:xfrm>
            <a:off x="7685088" y="3124200"/>
            <a:ext cx="315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F</a:t>
            </a:r>
          </a:p>
        </p:txBody>
      </p:sp>
      <p:sp>
        <p:nvSpPr>
          <p:cNvPr id="18475" name="Oval 124"/>
          <p:cNvSpPr>
            <a:spLocks noChangeArrowheads="1"/>
          </p:cNvSpPr>
          <p:nvPr/>
        </p:nvSpPr>
        <p:spPr bwMode="auto">
          <a:xfrm>
            <a:off x="5695950" y="3309938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76" name="Oval 125"/>
          <p:cNvSpPr>
            <a:spLocks noChangeArrowheads="1"/>
          </p:cNvSpPr>
          <p:nvPr/>
        </p:nvSpPr>
        <p:spPr bwMode="auto">
          <a:xfrm>
            <a:off x="6927850" y="3309938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77" name="Oval 126"/>
          <p:cNvSpPr>
            <a:spLocks noChangeArrowheads="1"/>
          </p:cNvSpPr>
          <p:nvPr/>
        </p:nvSpPr>
        <p:spPr bwMode="auto">
          <a:xfrm>
            <a:off x="8159750" y="3309938"/>
            <a:ext cx="76200" cy="7620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78" name="Freeform 129"/>
          <p:cNvSpPr>
            <a:spLocks/>
          </p:cNvSpPr>
          <p:nvPr/>
        </p:nvSpPr>
        <p:spPr bwMode="auto">
          <a:xfrm>
            <a:off x="4924425" y="2257425"/>
            <a:ext cx="917575" cy="1976438"/>
          </a:xfrm>
          <a:custGeom>
            <a:avLst/>
            <a:gdLst>
              <a:gd name="T0" fmla="*/ 2147483647 w 578"/>
              <a:gd name="T1" fmla="*/ 2147483647 h 1245"/>
              <a:gd name="T2" fmla="*/ 2147483647 w 578"/>
              <a:gd name="T3" fmla="*/ 2147483647 h 1245"/>
              <a:gd name="T4" fmla="*/ 2147483647 w 578"/>
              <a:gd name="T5" fmla="*/ 2147483647 h 1245"/>
              <a:gd name="T6" fmla="*/ 2147483647 w 578"/>
              <a:gd name="T7" fmla="*/ 2147483647 h 1245"/>
              <a:gd name="T8" fmla="*/ 2147483647 w 578"/>
              <a:gd name="T9" fmla="*/ 2147483647 h 1245"/>
              <a:gd name="T10" fmla="*/ 0 w 578"/>
              <a:gd name="T11" fmla="*/ 0 h 124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78"/>
              <a:gd name="T19" fmla="*/ 0 h 1245"/>
              <a:gd name="T20" fmla="*/ 578 w 578"/>
              <a:gd name="T21" fmla="*/ 1245 h 124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78" h="1245">
                <a:moveTo>
                  <a:pt x="486" y="684"/>
                </a:moveTo>
                <a:cubicBezTo>
                  <a:pt x="492" y="712"/>
                  <a:pt x="517" y="780"/>
                  <a:pt x="528" y="852"/>
                </a:cubicBezTo>
                <a:cubicBezTo>
                  <a:pt x="539" y="924"/>
                  <a:pt x="578" y="1057"/>
                  <a:pt x="552" y="1116"/>
                </a:cubicBezTo>
                <a:cubicBezTo>
                  <a:pt x="526" y="1175"/>
                  <a:pt x="435" y="1218"/>
                  <a:pt x="372" y="1206"/>
                </a:cubicBezTo>
                <a:cubicBezTo>
                  <a:pt x="309" y="1194"/>
                  <a:pt x="236" y="1245"/>
                  <a:pt x="174" y="1044"/>
                </a:cubicBezTo>
                <a:cubicBezTo>
                  <a:pt x="112" y="843"/>
                  <a:pt x="36" y="217"/>
                  <a:pt x="0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9" name="Freeform 130"/>
          <p:cNvSpPr>
            <a:spLocks/>
          </p:cNvSpPr>
          <p:nvPr/>
        </p:nvSpPr>
        <p:spPr bwMode="auto">
          <a:xfrm>
            <a:off x="4733925" y="2257425"/>
            <a:ext cx="2405063" cy="2159000"/>
          </a:xfrm>
          <a:custGeom>
            <a:avLst/>
            <a:gdLst>
              <a:gd name="T0" fmla="*/ 2147483647 w 1515"/>
              <a:gd name="T1" fmla="*/ 2147483647 h 1360"/>
              <a:gd name="T2" fmla="*/ 2147483647 w 1515"/>
              <a:gd name="T3" fmla="*/ 2147483647 h 1360"/>
              <a:gd name="T4" fmla="*/ 2147483647 w 1515"/>
              <a:gd name="T5" fmla="*/ 2147483647 h 1360"/>
              <a:gd name="T6" fmla="*/ 2147483647 w 1515"/>
              <a:gd name="T7" fmla="*/ 2147483647 h 1360"/>
              <a:gd name="T8" fmla="*/ 0 w 1515"/>
              <a:gd name="T9" fmla="*/ 0 h 136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15"/>
              <a:gd name="T16" fmla="*/ 0 h 1360"/>
              <a:gd name="T17" fmla="*/ 1515 w 1515"/>
              <a:gd name="T18" fmla="*/ 1360 h 136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15" h="1360">
                <a:moveTo>
                  <a:pt x="1398" y="684"/>
                </a:moveTo>
                <a:cubicBezTo>
                  <a:pt x="1389" y="779"/>
                  <a:pt x="1515" y="1160"/>
                  <a:pt x="1344" y="1260"/>
                </a:cubicBezTo>
                <a:cubicBezTo>
                  <a:pt x="1173" y="1360"/>
                  <a:pt x="571" y="1350"/>
                  <a:pt x="372" y="1284"/>
                </a:cubicBezTo>
                <a:cubicBezTo>
                  <a:pt x="173" y="1218"/>
                  <a:pt x="212" y="1078"/>
                  <a:pt x="150" y="864"/>
                </a:cubicBezTo>
                <a:cubicBezTo>
                  <a:pt x="88" y="650"/>
                  <a:pt x="31" y="180"/>
                  <a:pt x="0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0" name="Freeform 131"/>
          <p:cNvSpPr>
            <a:spLocks/>
          </p:cNvSpPr>
          <p:nvPr/>
        </p:nvSpPr>
        <p:spPr bwMode="auto">
          <a:xfrm>
            <a:off x="4516438" y="2266950"/>
            <a:ext cx="3824287" cy="2346325"/>
          </a:xfrm>
          <a:custGeom>
            <a:avLst/>
            <a:gdLst>
              <a:gd name="T0" fmla="*/ 2147483647 w 2409"/>
              <a:gd name="T1" fmla="*/ 2147483647 h 1478"/>
              <a:gd name="T2" fmla="*/ 2147483647 w 2409"/>
              <a:gd name="T3" fmla="*/ 2147483647 h 1478"/>
              <a:gd name="T4" fmla="*/ 2147483647 w 2409"/>
              <a:gd name="T5" fmla="*/ 2147483647 h 1478"/>
              <a:gd name="T6" fmla="*/ 2147483647 w 2409"/>
              <a:gd name="T7" fmla="*/ 2147483647 h 1478"/>
              <a:gd name="T8" fmla="*/ 2147483647 w 2409"/>
              <a:gd name="T9" fmla="*/ 0 h 147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09"/>
              <a:gd name="T16" fmla="*/ 0 h 1478"/>
              <a:gd name="T17" fmla="*/ 2409 w 2409"/>
              <a:gd name="T18" fmla="*/ 1478 h 147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09" h="1478">
                <a:moveTo>
                  <a:pt x="2309" y="684"/>
                </a:moveTo>
                <a:cubicBezTo>
                  <a:pt x="2306" y="765"/>
                  <a:pt x="2409" y="1054"/>
                  <a:pt x="2291" y="1170"/>
                </a:cubicBezTo>
                <a:cubicBezTo>
                  <a:pt x="2173" y="1286"/>
                  <a:pt x="1939" y="1367"/>
                  <a:pt x="1601" y="1380"/>
                </a:cubicBezTo>
                <a:cubicBezTo>
                  <a:pt x="1263" y="1393"/>
                  <a:pt x="526" y="1478"/>
                  <a:pt x="263" y="1248"/>
                </a:cubicBezTo>
                <a:cubicBezTo>
                  <a:pt x="0" y="1018"/>
                  <a:pt x="73" y="260"/>
                  <a:pt x="23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1" name="Rectangle 132"/>
          <p:cNvSpPr>
            <a:spLocks noChangeArrowheads="1"/>
          </p:cNvSpPr>
          <p:nvPr/>
        </p:nvSpPr>
        <p:spPr bwMode="auto">
          <a:xfrm>
            <a:off x="619125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82" name="Rectangle 133"/>
          <p:cNvSpPr>
            <a:spLocks noChangeArrowheads="1"/>
          </p:cNvSpPr>
          <p:nvPr/>
        </p:nvSpPr>
        <p:spPr bwMode="auto">
          <a:xfrm>
            <a:off x="687705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ym typeface="Symbol" charset="2"/>
              </a:rPr>
              <a:t></a:t>
            </a:r>
          </a:p>
        </p:txBody>
      </p:sp>
      <p:sp>
        <p:nvSpPr>
          <p:cNvPr id="18483" name="Rectangle 134"/>
          <p:cNvSpPr>
            <a:spLocks noChangeArrowheads="1"/>
          </p:cNvSpPr>
          <p:nvPr/>
        </p:nvSpPr>
        <p:spPr bwMode="auto">
          <a:xfrm>
            <a:off x="653415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84" name="Text Box 135"/>
          <p:cNvSpPr txBox="1">
            <a:spLocks noChangeArrowheads="1"/>
          </p:cNvSpPr>
          <p:nvPr/>
        </p:nvSpPr>
        <p:spPr bwMode="auto">
          <a:xfrm>
            <a:off x="6181725" y="5545138"/>
            <a:ext cx="3365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18485" name="Freeform 140"/>
          <p:cNvSpPr>
            <a:spLocks/>
          </p:cNvSpPr>
          <p:nvPr/>
        </p:nvSpPr>
        <p:spPr bwMode="auto">
          <a:xfrm>
            <a:off x="7119938" y="3333750"/>
            <a:ext cx="290512" cy="1343025"/>
          </a:xfrm>
          <a:custGeom>
            <a:avLst/>
            <a:gdLst>
              <a:gd name="T0" fmla="*/ 2147483647 w 183"/>
              <a:gd name="T1" fmla="*/ 0 h 846"/>
              <a:gd name="T2" fmla="*/ 2147483647 w 183"/>
              <a:gd name="T3" fmla="*/ 2147483647 h 846"/>
              <a:gd name="T4" fmla="*/ 2147483647 w 183"/>
              <a:gd name="T5" fmla="*/ 2147483647 h 846"/>
              <a:gd name="T6" fmla="*/ 2147483647 w 183"/>
              <a:gd name="T7" fmla="*/ 2147483647 h 846"/>
              <a:gd name="T8" fmla="*/ 0 60000 65536"/>
              <a:gd name="T9" fmla="*/ 0 60000 65536"/>
              <a:gd name="T10" fmla="*/ 0 60000 65536"/>
              <a:gd name="T11" fmla="*/ 0 60000 65536"/>
              <a:gd name="T12" fmla="*/ 0 w 183"/>
              <a:gd name="T13" fmla="*/ 0 h 846"/>
              <a:gd name="T14" fmla="*/ 183 w 183"/>
              <a:gd name="T15" fmla="*/ 846 h 8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3" h="846">
                <a:moveTo>
                  <a:pt x="93" y="0"/>
                </a:moveTo>
                <a:cubicBezTo>
                  <a:pt x="78" y="40"/>
                  <a:pt x="0" y="149"/>
                  <a:pt x="3" y="240"/>
                </a:cubicBezTo>
                <a:cubicBezTo>
                  <a:pt x="6" y="331"/>
                  <a:pt x="81" y="445"/>
                  <a:pt x="111" y="546"/>
                </a:cubicBezTo>
                <a:cubicBezTo>
                  <a:pt x="141" y="647"/>
                  <a:pt x="168" y="784"/>
                  <a:pt x="183" y="846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6" name="Rectangle 141"/>
          <p:cNvSpPr>
            <a:spLocks noChangeArrowheads="1"/>
          </p:cNvSpPr>
          <p:nvPr/>
        </p:nvSpPr>
        <p:spPr bwMode="auto">
          <a:xfrm>
            <a:off x="754380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487" name="Rectangle 142"/>
          <p:cNvSpPr>
            <a:spLocks noChangeArrowheads="1"/>
          </p:cNvSpPr>
          <p:nvPr/>
        </p:nvSpPr>
        <p:spPr bwMode="auto">
          <a:xfrm>
            <a:off x="822960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ym typeface="Symbol" charset="2"/>
              </a:rPr>
              <a:t></a:t>
            </a:r>
          </a:p>
        </p:txBody>
      </p:sp>
      <p:sp>
        <p:nvSpPr>
          <p:cNvPr id="18488" name="Rectangle 143"/>
          <p:cNvSpPr>
            <a:spLocks noChangeArrowheads="1"/>
          </p:cNvSpPr>
          <p:nvPr/>
        </p:nvSpPr>
        <p:spPr bwMode="auto">
          <a:xfrm>
            <a:off x="7886700" y="5572125"/>
            <a:ext cx="342900" cy="342900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>
              <a:sym typeface="Symbol" charset="2"/>
            </a:endParaRPr>
          </a:p>
        </p:txBody>
      </p:sp>
      <p:sp>
        <p:nvSpPr>
          <p:cNvPr id="18489" name="Text Box 144"/>
          <p:cNvSpPr txBox="1">
            <a:spLocks noChangeArrowheads="1"/>
          </p:cNvSpPr>
          <p:nvPr/>
        </p:nvSpPr>
        <p:spPr bwMode="auto">
          <a:xfrm>
            <a:off x="7548563" y="5545138"/>
            <a:ext cx="3270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E</a:t>
            </a:r>
          </a:p>
        </p:txBody>
      </p:sp>
      <p:sp>
        <p:nvSpPr>
          <p:cNvPr id="18490" name="Freeform 149"/>
          <p:cNvSpPr>
            <a:spLocks/>
          </p:cNvSpPr>
          <p:nvPr/>
        </p:nvSpPr>
        <p:spPr bwMode="auto">
          <a:xfrm>
            <a:off x="7620000" y="4933950"/>
            <a:ext cx="447675" cy="619125"/>
          </a:xfrm>
          <a:custGeom>
            <a:avLst/>
            <a:gdLst>
              <a:gd name="T0" fmla="*/ 0 w 282"/>
              <a:gd name="T1" fmla="*/ 0 h 390"/>
              <a:gd name="T2" fmla="*/ 2147483647 w 282"/>
              <a:gd name="T3" fmla="*/ 2147483647 h 390"/>
              <a:gd name="T4" fmla="*/ 2147483647 w 282"/>
              <a:gd name="T5" fmla="*/ 2147483647 h 390"/>
              <a:gd name="T6" fmla="*/ 2147483647 w 282"/>
              <a:gd name="T7" fmla="*/ 2147483647 h 390"/>
              <a:gd name="T8" fmla="*/ 0 60000 65536"/>
              <a:gd name="T9" fmla="*/ 0 60000 65536"/>
              <a:gd name="T10" fmla="*/ 0 60000 65536"/>
              <a:gd name="T11" fmla="*/ 0 60000 65536"/>
              <a:gd name="T12" fmla="*/ 0 w 282"/>
              <a:gd name="T13" fmla="*/ 0 h 390"/>
              <a:gd name="T14" fmla="*/ 282 w 282"/>
              <a:gd name="T15" fmla="*/ 390 h 39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82" h="390">
                <a:moveTo>
                  <a:pt x="0" y="0"/>
                </a:moveTo>
                <a:cubicBezTo>
                  <a:pt x="9" y="30"/>
                  <a:pt x="15" y="138"/>
                  <a:pt x="54" y="180"/>
                </a:cubicBezTo>
                <a:cubicBezTo>
                  <a:pt x="93" y="222"/>
                  <a:pt x="196" y="217"/>
                  <a:pt x="234" y="252"/>
                </a:cubicBezTo>
                <a:cubicBezTo>
                  <a:pt x="272" y="287"/>
                  <a:pt x="272" y="361"/>
                  <a:pt x="282" y="39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1" name="Freeform 151"/>
          <p:cNvSpPr>
            <a:spLocks/>
          </p:cNvSpPr>
          <p:nvPr/>
        </p:nvSpPr>
        <p:spPr bwMode="auto">
          <a:xfrm>
            <a:off x="6705600" y="4924425"/>
            <a:ext cx="460375" cy="647700"/>
          </a:xfrm>
          <a:custGeom>
            <a:avLst/>
            <a:gdLst>
              <a:gd name="T0" fmla="*/ 2147483647 w 290"/>
              <a:gd name="T1" fmla="*/ 0 h 408"/>
              <a:gd name="T2" fmla="*/ 2147483647 w 290"/>
              <a:gd name="T3" fmla="*/ 2147483647 h 408"/>
              <a:gd name="T4" fmla="*/ 2147483647 w 290"/>
              <a:gd name="T5" fmla="*/ 2147483647 h 408"/>
              <a:gd name="T6" fmla="*/ 0 w 290"/>
              <a:gd name="T7" fmla="*/ 2147483647 h 408"/>
              <a:gd name="T8" fmla="*/ 0 60000 65536"/>
              <a:gd name="T9" fmla="*/ 0 60000 65536"/>
              <a:gd name="T10" fmla="*/ 0 60000 65536"/>
              <a:gd name="T11" fmla="*/ 0 60000 65536"/>
              <a:gd name="T12" fmla="*/ 0 w 290"/>
              <a:gd name="T13" fmla="*/ 0 h 408"/>
              <a:gd name="T14" fmla="*/ 290 w 290"/>
              <a:gd name="T15" fmla="*/ 408 h 40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0" h="408">
                <a:moveTo>
                  <a:pt x="288" y="0"/>
                </a:moveTo>
                <a:cubicBezTo>
                  <a:pt x="283" y="29"/>
                  <a:pt x="290" y="138"/>
                  <a:pt x="258" y="174"/>
                </a:cubicBezTo>
                <a:cubicBezTo>
                  <a:pt x="226" y="210"/>
                  <a:pt x="139" y="177"/>
                  <a:pt x="96" y="216"/>
                </a:cubicBezTo>
                <a:cubicBezTo>
                  <a:pt x="53" y="255"/>
                  <a:pt x="20" y="368"/>
                  <a:pt x="0" y="408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2" name="Freeform 159"/>
          <p:cNvSpPr>
            <a:spLocks/>
          </p:cNvSpPr>
          <p:nvPr/>
        </p:nvSpPr>
        <p:spPr bwMode="auto">
          <a:xfrm>
            <a:off x="5661025" y="2181225"/>
            <a:ext cx="130175" cy="1000125"/>
          </a:xfrm>
          <a:custGeom>
            <a:avLst/>
            <a:gdLst>
              <a:gd name="T0" fmla="*/ 2147483647 w 82"/>
              <a:gd name="T1" fmla="*/ 0 h 630"/>
              <a:gd name="T2" fmla="*/ 2147483647 w 82"/>
              <a:gd name="T3" fmla="*/ 2147483647 h 630"/>
              <a:gd name="T4" fmla="*/ 2147483647 w 82"/>
              <a:gd name="T5" fmla="*/ 2147483647 h 630"/>
              <a:gd name="T6" fmla="*/ 2147483647 w 82"/>
              <a:gd name="T7" fmla="*/ 2147483647 h 630"/>
              <a:gd name="T8" fmla="*/ 0 60000 65536"/>
              <a:gd name="T9" fmla="*/ 0 60000 65536"/>
              <a:gd name="T10" fmla="*/ 0 60000 65536"/>
              <a:gd name="T11" fmla="*/ 0 60000 65536"/>
              <a:gd name="T12" fmla="*/ 0 w 82"/>
              <a:gd name="T13" fmla="*/ 0 h 630"/>
              <a:gd name="T14" fmla="*/ 82 w 82"/>
              <a:gd name="T15" fmla="*/ 630 h 63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2" h="630">
                <a:moveTo>
                  <a:pt x="10" y="0"/>
                </a:moveTo>
                <a:cubicBezTo>
                  <a:pt x="21" y="37"/>
                  <a:pt x="82" y="153"/>
                  <a:pt x="82" y="222"/>
                </a:cubicBezTo>
                <a:cubicBezTo>
                  <a:pt x="82" y="291"/>
                  <a:pt x="20" y="346"/>
                  <a:pt x="10" y="414"/>
                </a:cubicBezTo>
                <a:cubicBezTo>
                  <a:pt x="0" y="482"/>
                  <a:pt x="20" y="585"/>
                  <a:pt x="22" y="63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3" name="Freeform 160"/>
          <p:cNvSpPr>
            <a:spLocks/>
          </p:cNvSpPr>
          <p:nvPr/>
        </p:nvSpPr>
        <p:spPr bwMode="auto">
          <a:xfrm>
            <a:off x="5949950" y="3505200"/>
            <a:ext cx="866775" cy="2943225"/>
          </a:xfrm>
          <a:custGeom>
            <a:avLst/>
            <a:gdLst>
              <a:gd name="T0" fmla="*/ 2147483647 w 546"/>
              <a:gd name="T1" fmla="*/ 2147483647 h 1854"/>
              <a:gd name="T2" fmla="*/ 2147483647 w 546"/>
              <a:gd name="T3" fmla="*/ 2147483647 h 1854"/>
              <a:gd name="T4" fmla="*/ 2147483647 w 546"/>
              <a:gd name="T5" fmla="*/ 2147483647 h 1854"/>
              <a:gd name="T6" fmla="*/ 2147483647 w 546"/>
              <a:gd name="T7" fmla="*/ 2147483647 h 1854"/>
              <a:gd name="T8" fmla="*/ 2147483647 w 546"/>
              <a:gd name="T9" fmla="*/ 2147483647 h 1854"/>
              <a:gd name="T10" fmla="*/ 2147483647 w 546"/>
              <a:gd name="T11" fmla="*/ 0 h 185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46"/>
              <a:gd name="T19" fmla="*/ 0 h 1854"/>
              <a:gd name="T20" fmla="*/ 546 w 546"/>
              <a:gd name="T21" fmla="*/ 1854 h 185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46" h="1854">
                <a:moveTo>
                  <a:pt x="482" y="1404"/>
                </a:moveTo>
                <a:cubicBezTo>
                  <a:pt x="483" y="1467"/>
                  <a:pt x="546" y="1728"/>
                  <a:pt x="488" y="1782"/>
                </a:cubicBezTo>
                <a:cubicBezTo>
                  <a:pt x="430" y="1836"/>
                  <a:pt x="210" y="1854"/>
                  <a:pt x="134" y="1728"/>
                </a:cubicBezTo>
                <a:cubicBezTo>
                  <a:pt x="58" y="1602"/>
                  <a:pt x="0" y="1249"/>
                  <a:pt x="32" y="1026"/>
                </a:cubicBezTo>
                <a:cubicBezTo>
                  <a:pt x="64" y="803"/>
                  <a:pt x="271" y="561"/>
                  <a:pt x="326" y="390"/>
                </a:cubicBezTo>
                <a:cubicBezTo>
                  <a:pt x="381" y="219"/>
                  <a:pt x="354" y="81"/>
                  <a:pt x="36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4" name="Freeform 161"/>
          <p:cNvSpPr>
            <a:spLocks/>
          </p:cNvSpPr>
          <p:nvPr/>
        </p:nvSpPr>
        <p:spPr bwMode="auto">
          <a:xfrm>
            <a:off x="7305675" y="3524250"/>
            <a:ext cx="1493838" cy="2635250"/>
          </a:xfrm>
          <a:custGeom>
            <a:avLst/>
            <a:gdLst>
              <a:gd name="T0" fmla="*/ 2147483647 w 941"/>
              <a:gd name="T1" fmla="*/ 2147483647 h 1660"/>
              <a:gd name="T2" fmla="*/ 2147483647 w 941"/>
              <a:gd name="T3" fmla="*/ 2147483647 h 1660"/>
              <a:gd name="T4" fmla="*/ 2147483647 w 941"/>
              <a:gd name="T5" fmla="*/ 2147483647 h 1660"/>
              <a:gd name="T6" fmla="*/ 2147483647 w 941"/>
              <a:gd name="T7" fmla="*/ 2147483647 h 1660"/>
              <a:gd name="T8" fmla="*/ 2147483647 w 941"/>
              <a:gd name="T9" fmla="*/ 2147483647 h 1660"/>
              <a:gd name="T10" fmla="*/ 0 w 941"/>
              <a:gd name="T11" fmla="*/ 0 h 16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41"/>
              <a:gd name="T19" fmla="*/ 0 h 1660"/>
              <a:gd name="T20" fmla="*/ 941 w 941"/>
              <a:gd name="T21" fmla="*/ 1660 h 166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41" h="1660">
                <a:moveTo>
                  <a:pt x="478" y="1392"/>
                </a:moveTo>
                <a:cubicBezTo>
                  <a:pt x="513" y="1436"/>
                  <a:pt x="614" y="1652"/>
                  <a:pt x="690" y="1656"/>
                </a:cubicBezTo>
                <a:cubicBezTo>
                  <a:pt x="766" y="1660"/>
                  <a:pt x="931" y="1533"/>
                  <a:pt x="936" y="1416"/>
                </a:cubicBezTo>
                <a:cubicBezTo>
                  <a:pt x="941" y="1299"/>
                  <a:pt x="839" y="1095"/>
                  <a:pt x="720" y="954"/>
                </a:cubicBezTo>
                <a:cubicBezTo>
                  <a:pt x="601" y="813"/>
                  <a:pt x="342" y="729"/>
                  <a:pt x="222" y="570"/>
                </a:cubicBezTo>
                <a:cubicBezTo>
                  <a:pt x="102" y="411"/>
                  <a:pt x="46" y="119"/>
                  <a:pt x="0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/>
              <a:t>Linked Structure for Binary Trees</a:t>
            </a:r>
          </a:p>
        </p:txBody>
      </p:sp>
      <p:sp>
        <p:nvSpPr>
          <p:cNvPr id="1946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1800"/>
              <a:t>A node is represented by an object storing</a:t>
            </a:r>
          </a:p>
          <a:p>
            <a:pPr lvl="1" eaLnBrk="1" hangingPunct="1"/>
            <a:r>
              <a:rPr lang="en-US" altLang="en-US" sz="1600"/>
              <a:t>Element</a:t>
            </a:r>
          </a:p>
          <a:p>
            <a:pPr lvl="1" eaLnBrk="1" hangingPunct="1"/>
            <a:r>
              <a:rPr lang="en-US" altLang="en-US" sz="1600"/>
              <a:t>Parent node</a:t>
            </a:r>
          </a:p>
          <a:p>
            <a:pPr lvl="1" eaLnBrk="1" hangingPunct="1"/>
            <a:r>
              <a:rPr lang="en-US" altLang="en-US" sz="1600"/>
              <a:t>Left child node</a:t>
            </a:r>
          </a:p>
          <a:p>
            <a:pPr lvl="1" eaLnBrk="1" hangingPunct="1"/>
            <a:r>
              <a:rPr lang="en-US" altLang="en-US" sz="1600"/>
              <a:t>Right child node</a:t>
            </a:r>
          </a:p>
          <a:p>
            <a:pPr eaLnBrk="1" hangingPunct="1"/>
            <a:r>
              <a:rPr lang="en-US" altLang="en-US" sz="1800"/>
              <a:t>Node objects implement the Position ADT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45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2EDF0EB5-10F9-7343-8C03-B0CB3EB94FC0}" type="slidenum">
              <a:rPr lang="en-US" altLang="en-US" sz="1400"/>
              <a:pPr eaLnBrk="1" hangingPunct="1"/>
              <a:t>28</a:t>
            </a:fld>
            <a:endParaRPr lang="en-US" altLang="en-US" sz="1400"/>
          </a:p>
        </p:txBody>
      </p:sp>
      <p:sp>
        <p:nvSpPr>
          <p:cNvPr id="19462" name="Oval 4"/>
          <p:cNvSpPr>
            <a:spLocks noChangeArrowheads="1"/>
          </p:cNvSpPr>
          <p:nvPr/>
        </p:nvSpPr>
        <p:spPr bwMode="auto">
          <a:xfrm>
            <a:off x="2209800" y="4114800"/>
            <a:ext cx="501650" cy="500063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>
                <a:solidFill>
                  <a:schemeClr val="tx2"/>
                </a:solidFill>
                <a:sym typeface="Symbol" charset="2"/>
              </a:rPr>
              <a:t>B</a:t>
            </a:r>
            <a:endParaRPr lang="en-US" altLang="en-US">
              <a:solidFill>
                <a:schemeClr val="tx2"/>
              </a:solidFill>
            </a:endParaRPr>
          </a:p>
        </p:txBody>
      </p:sp>
      <p:sp>
        <p:nvSpPr>
          <p:cNvPr id="19463" name="Oval 5"/>
          <p:cNvSpPr>
            <a:spLocks noChangeArrowheads="1"/>
          </p:cNvSpPr>
          <p:nvPr/>
        </p:nvSpPr>
        <p:spPr bwMode="auto">
          <a:xfrm>
            <a:off x="3084513" y="4854575"/>
            <a:ext cx="501650" cy="500063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lIns="0" tIns="0" r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D</a:t>
            </a:r>
          </a:p>
        </p:txBody>
      </p:sp>
      <p:sp>
        <p:nvSpPr>
          <p:cNvPr id="19464" name="Rectangle 6"/>
          <p:cNvSpPr>
            <a:spLocks noChangeArrowheads="1"/>
          </p:cNvSpPr>
          <p:nvPr/>
        </p:nvSpPr>
        <p:spPr bwMode="auto">
          <a:xfrm>
            <a:off x="1371600" y="4800600"/>
            <a:ext cx="500063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A</a:t>
            </a:r>
          </a:p>
        </p:txBody>
      </p:sp>
      <p:sp>
        <p:nvSpPr>
          <p:cNvPr id="19465" name="Rectangle 7"/>
          <p:cNvSpPr>
            <a:spLocks noChangeArrowheads="1"/>
          </p:cNvSpPr>
          <p:nvPr/>
        </p:nvSpPr>
        <p:spPr bwMode="auto">
          <a:xfrm>
            <a:off x="2362200" y="5715000"/>
            <a:ext cx="500063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19466" name="Rectangle 8"/>
          <p:cNvSpPr>
            <a:spLocks noChangeArrowheads="1"/>
          </p:cNvSpPr>
          <p:nvPr/>
        </p:nvSpPr>
        <p:spPr bwMode="auto">
          <a:xfrm>
            <a:off x="3810000" y="5715000"/>
            <a:ext cx="500063" cy="500063"/>
          </a:xfrm>
          <a:prstGeom prst="rect">
            <a:avLst/>
          </a:prstGeom>
          <a:solidFill>
            <a:schemeClr val="folHlink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>
                <a:solidFill>
                  <a:schemeClr val="tx2"/>
                </a:solidFill>
              </a:rPr>
              <a:t>E</a:t>
            </a:r>
          </a:p>
        </p:txBody>
      </p:sp>
      <p:cxnSp>
        <p:nvCxnSpPr>
          <p:cNvPr id="19467" name="AutoShape 9"/>
          <p:cNvCxnSpPr>
            <a:cxnSpLocks noChangeShapeType="1"/>
            <a:stCxn id="19466" idx="0"/>
            <a:endCxn id="19463" idx="5"/>
          </p:cNvCxnSpPr>
          <p:nvPr/>
        </p:nvCxnSpPr>
        <p:spPr bwMode="auto">
          <a:xfrm flipH="1" flipV="1">
            <a:off x="3513138" y="5291138"/>
            <a:ext cx="547687" cy="41433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68" name="AutoShape 10"/>
          <p:cNvCxnSpPr>
            <a:cxnSpLocks noChangeShapeType="1"/>
            <a:stCxn id="19465" idx="0"/>
            <a:endCxn id="19463" idx="3"/>
          </p:cNvCxnSpPr>
          <p:nvPr/>
        </p:nvCxnSpPr>
        <p:spPr bwMode="auto">
          <a:xfrm flipV="1">
            <a:off x="2613025" y="5291138"/>
            <a:ext cx="544513" cy="41433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69" name="AutoShape 11"/>
          <p:cNvCxnSpPr>
            <a:cxnSpLocks noChangeShapeType="1"/>
            <a:stCxn id="19464" idx="0"/>
            <a:endCxn id="19462" idx="3"/>
          </p:cNvCxnSpPr>
          <p:nvPr/>
        </p:nvCxnSpPr>
        <p:spPr bwMode="auto">
          <a:xfrm flipV="1">
            <a:off x="1622425" y="4551363"/>
            <a:ext cx="660400" cy="23971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470" name="AutoShape 12"/>
          <p:cNvCxnSpPr>
            <a:cxnSpLocks noChangeShapeType="1"/>
            <a:stCxn id="19463" idx="0"/>
            <a:endCxn id="19462" idx="5"/>
          </p:cNvCxnSpPr>
          <p:nvPr/>
        </p:nvCxnSpPr>
        <p:spPr bwMode="auto">
          <a:xfrm flipH="1" flipV="1">
            <a:off x="2638425" y="4551363"/>
            <a:ext cx="696913" cy="29368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9471" name="Group 78"/>
          <p:cNvGrpSpPr>
            <a:grpSpLocks/>
          </p:cNvGrpSpPr>
          <p:nvPr/>
        </p:nvGrpSpPr>
        <p:grpSpPr bwMode="auto">
          <a:xfrm>
            <a:off x="5086350" y="1828800"/>
            <a:ext cx="1219200" cy="609600"/>
            <a:chOff x="3840" y="960"/>
            <a:chExt cx="768" cy="384"/>
          </a:xfrm>
        </p:grpSpPr>
        <p:sp>
          <p:nvSpPr>
            <p:cNvPr id="19509" name="AutoShape 74"/>
            <p:cNvSpPr>
              <a:spLocks noChangeArrowheads="1"/>
            </p:cNvSpPr>
            <p:nvPr/>
          </p:nvSpPr>
          <p:spPr bwMode="auto">
            <a:xfrm>
              <a:off x="3840" y="960"/>
              <a:ext cx="768" cy="384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10" name="Rectangle 75"/>
            <p:cNvSpPr>
              <a:spLocks noChangeArrowheads="1"/>
            </p:cNvSpPr>
            <p:nvPr/>
          </p:nvSpPr>
          <p:spPr bwMode="auto">
            <a:xfrm>
              <a:off x="4032" y="960"/>
              <a:ext cx="384" cy="38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11" name="Line 77"/>
            <p:cNvSpPr>
              <a:spLocks noChangeShapeType="1"/>
            </p:cNvSpPr>
            <p:nvPr/>
          </p:nvSpPr>
          <p:spPr bwMode="auto">
            <a:xfrm>
              <a:off x="4032" y="1152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472" name="Group 83"/>
          <p:cNvGrpSpPr>
            <a:grpSpLocks/>
          </p:cNvGrpSpPr>
          <p:nvPr/>
        </p:nvGrpSpPr>
        <p:grpSpPr bwMode="auto">
          <a:xfrm>
            <a:off x="3978275" y="3352800"/>
            <a:ext cx="1219200" cy="609600"/>
            <a:chOff x="3840" y="960"/>
            <a:chExt cx="768" cy="384"/>
          </a:xfrm>
        </p:grpSpPr>
        <p:sp>
          <p:nvSpPr>
            <p:cNvPr id="19506" name="AutoShape 84"/>
            <p:cNvSpPr>
              <a:spLocks noChangeArrowheads="1"/>
            </p:cNvSpPr>
            <p:nvPr/>
          </p:nvSpPr>
          <p:spPr bwMode="auto">
            <a:xfrm>
              <a:off x="3840" y="960"/>
              <a:ext cx="768" cy="384"/>
            </a:xfrm>
            <a:prstGeom prst="roundRect">
              <a:avLst>
                <a:gd name="adj" fmla="val 16667"/>
              </a:avLst>
            </a:prstGeom>
            <a:solidFill>
              <a:schemeClr val="folHlink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7" name="Rectangle 85"/>
            <p:cNvSpPr>
              <a:spLocks noChangeArrowheads="1"/>
            </p:cNvSpPr>
            <p:nvPr/>
          </p:nvSpPr>
          <p:spPr bwMode="auto">
            <a:xfrm>
              <a:off x="4032" y="960"/>
              <a:ext cx="384" cy="384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8" name="Line 86"/>
            <p:cNvSpPr>
              <a:spLocks noChangeShapeType="1"/>
            </p:cNvSpPr>
            <p:nvPr/>
          </p:nvSpPr>
          <p:spPr bwMode="auto">
            <a:xfrm>
              <a:off x="4032" y="1152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473" name="Text Box 87"/>
          <p:cNvSpPr txBox="1">
            <a:spLocks noChangeArrowheads="1"/>
          </p:cNvSpPr>
          <p:nvPr/>
        </p:nvSpPr>
        <p:spPr bwMode="auto">
          <a:xfrm>
            <a:off x="3921125" y="3459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sp>
        <p:nvSpPr>
          <p:cNvPr id="19474" name="Text Box 88"/>
          <p:cNvSpPr txBox="1">
            <a:spLocks noChangeArrowheads="1"/>
          </p:cNvSpPr>
          <p:nvPr/>
        </p:nvSpPr>
        <p:spPr bwMode="auto">
          <a:xfrm>
            <a:off x="4845050" y="3459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grpSp>
        <p:nvGrpSpPr>
          <p:cNvPr id="19475" name="Group 90"/>
          <p:cNvGrpSpPr>
            <a:grpSpLocks/>
          </p:cNvGrpSpPr>
          <p:nvPr/>
        </p:nvGrpSpPr>
        <p:grpSpPr bwMode="auto">
          <a:xfrm>
            <a:off x="6229350" y="3352800"/>
            <a:ext cx="1219200" cy="609600"/>
            <a:chOff x="3840" y="960"/>
            <a:chExt cx="768" cy="384"/>
          </a:xfrm>
        </p:grpSpPr>
        <p:sp>
          <p:nvSpPr>
            <p:cNvPr id="19503" name="AutoShape 91"/>
            <p:cNvSpPr>
              <a:spLocks noChangeArrowheads="1"/>
            </p:cNvSpPr>
            <p:nvPr/>
          </p:nvSpPr>
          <p:spPr bwMode="auto">
            <a:xfrm>
              <a:off x="3840" y="960"/>
              <a:ext cx="768" cy="384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4" name="Rectangle 92"/>
            <p:cNvSpPr>
              <a:spLocks noChangeArrowheads="1"/>
            </p:cNvSpPr>
            <p:nvPr/>
          </p:nvSpPr>
          <p:spPr bwMode="auto">
            <a:xfrm>
              <a:off x="4032" y="960"/>
              <a:ext cx="384" cy="38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5" name="Line 93"/>
            <p:cNvSpPr>
              <a:spLocks noChangeShapeType="1"/>
            </p:cNvSpPr>
            <p:nvPr/>
          </p:nvSpPr>
          <p:spPr bwMode="auto">
            <a:xfrm>
              <a:off x="4032" y="1152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476" name="Group 97"/>
          <p:cNvGrpSpPr>
            <a:grpSpLocks/>
          </p:cNvGrpSpPr>
          <p:nvPr/>
        </p:nvGrpSpPr>
        <p:grpSpPr bwMode="auto">
          <a:xfrm>
            <a:off x="5086350" y="4876800"/>
            <a:ext cx="1219200" cy="609600"/>
            <a:chOff x="3840" y="960"/>
            <a:chExt cx="768" cy="384"/>
          </a:xfrm>
        </p:grpSpPr>
        <p:sp>
          <p:nvSpPr>
            <p:cNvPr id="19500" name="AutoShape 98"/>
            <p:cNvSpPr>
              <a:spLocks noChangeArrowheads="1"/>
            </p:cNvSpPr>
            <p:nvPr/>
          </p:nvSpPr>
          <p:spPr bwMode="auto">
            <a:xfrm>
              <a:off x="3840" y="960"/>
              <a:ext cx="768" cy="384"/>
            </a:xfrm>
            <a:prstGeom prst="roundRect">
              <a:avLst>
                <a:gd name="adj" fmla="val 16667"/>
              </a:avLst>
            </a:prstGeom>
            <a:solidFill>
              <a:schemeClr val="folHlink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1" name="Rectangle 99"/>
            <p:cNvSpPr>
              <a:spLocks noChangeArrowheads="1"/>
            </p:cNvSpPr>
            <p:nvPr/>
          </p:nvSpPr>
          <p:spPr bwMode="auto">
            <a:xfrm>
              <a:off x="4032" y="960"/>
              <a:ext cx="384" cy="384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502" name="Line 100"/>
            <p:cNvSpPr>
              <a:spLocks noChangeShapeType="1"/>
            </p:cNvSpPr>
            <p:nvPr/>
          </p:nvSpPr>
          <p:spPr bwMode="auto">
            <a:xfrm>
              <a:off x="4032" y="1152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477" name="Text Box 101"/>
          <p:cNvSpPr txBox="1">
            <a:spLocks noChangeArrowheads="1"/>
          </p:cNvSpPr>
          <p:nvPr/>
        </p:nvSpPr>
        <p:spPr bwMode="auto">
          <a:xfrm>
            <a:off x="5029200" y="4983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sp>
        <p:nvSpPr>
          <p:cNvPr id="19478" name="Text Box 102"/>
          <p:cNvSpPr txBox="1">
            <a:spLocks noChangeArrowheads="1"/>
          </p:cNvSpPr>
          <p:nvPr/>
        </p:nvSpPr>
        <p:spPr bwMode="auto">
          <a:xfrm>
            <a:off x="5953125" y="4983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grpSp>
        <p:nvGrpSpPr>
          <p:cNvPr id="19479" name="Group 104"/>
          <p:cNvGrpSpPr>
            <a:grpSpLocks/>
          </p:cNvGrpSpPr>
          <p:nvPr/>
        </p:nvGrpSpPr>
        <p:grpSpPr bwMode="auto">
          <a:xfrm>
            <a:off x="7426325" y="4876800"/>
            <a:ext cx="1219200" cy="609600"/>
            <a:chOff x="3840" y="960"/>
            <a:chExt cx="768" cy="384"/>
          </a:xfrm>
        </p:grpSpPr>
        <p:sp>
          <p:nvSpPr>
            <p:cNvPr id="19497" name="AutoShape 105"/>
            <p:cNvSpPr>
              <a:spLocks noChangeArrowheads="1"/>
            </p:cNvSpPr>
            <p:nvPr/>
          </p:nvSpPr>
          <p:spPr bwMode="auto">
            <a:xfrm>
              <a:off x="3840" y="960"/>
              <a:ext cx="768" cy="384"/>
            </a:xfrm>
            <a:prstGeom prst="roundRect">
              <a:avLst>
                <a:gd name="adj" fmla="val 16667"/>
              </a:avLst>
            </a:prstGeom>
            <a:solidFill>
              <a:schemeClr val="folHlink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498" name="Rectangle 106"/>
            <p:cNvSpPr>
              <a:spLocks noChangeArrowheads="1"/>
            </p:cNvSpPr>
            <p:nvPr/>
          </p:nvSpPr>
          <p:spPr bwMode="auto">
            <a:xfrm>
              <a:off x="4032" y="960"/>
              <a:ext cx="384" cy="384"/>
            </a:xfrm>
            <a:prstGeom prst="rect">
              <a:avLst/>
            </a:prstGeom>
            <a:solidFill>
              <a:schemeClr val="folHlink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9499" name="Line 107"/>
            <p:cNvSpPr>
              <a:spLocks noChangeShapeType="1"/>
            </p:cNvSpPr>
            <p:nvPr/>
          </p:nvSpPr>
          <p:spPr bwMode="auto">
            <a:xfrm>
              <a:off x="4032" y="1152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480" name="Text Box 108"/>
          <p:cNvSpPr txBox="1">
            <a:spLocks noChangeArrowheads="1"/>
          </p:cNvSpPr>
          <p:nvPr/>
        </p:nvSpPr>
        <p:spPr bwMode="auto">
          <a:xfrm>
            <a:off x="7369175" y="4983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sp>
        <p:nvSpPr>
          <p:cNvPr id="19481" name="Text Box 109"/>
          <p:cNvSpPr txBox="1">
            <a:spLocks noChangeArrowheads="1"/>
          </p:cNvSpPr>
          <p:nvPr/>
        </p:nvSpPr>
        <p:spPr bwMode="auto">
          <a:xfrm>
            <a:off x="8293100" y="4983163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  <p:sp>
        <p:nvSpPr>
          <p:cNvPr id="19482" name="Text Box 30"/>
          <p:cNvSpPr txBox="1">
            <a:spLocks noChangeArrowheads="1"/>
          </p:cNvSpPr>
          <p:nvPr/>
        </p:nvSpPr>
        <p:spPr bwMode="auto">
          <a:xfrm>
            <a:off x="5535613" y="2074863"/>
            <a:ext cx="333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19483" name="Text Box 112"/>
          <p:cNvSpPr txBox="1">
            <a:spLocks noChangeArrowheads="1"/>
          </p:cNvSpPr>
          <p:nvPr/>
        </p:nvSpPr>
        <p:spPr bwMode="auto">
          <a:xfrm>
            <a:off x="4392613" y="3598863"/>
            <a:ext cx="333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A</a:t>
            </a:r>
          </a:p>
        </p:txBody>
      </p:sp>
      <p:sp>
        <p:nvSpPr>
          <p:cNvPr id="19484" name="Text Box 115"/>
          <p:cNvSpPr txBox="1">
            <a:spLocks noChangeArrowheads="1"/>
          </p:cNvSpPr>
          <p:nvPr/>
        </p:nvSpPr>
        <p:spPr bwMode="auto">
          <a:xfrm>
            <a:off x="6667500" y="3598863"/>
            <a:ext cx="3571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D</a:t>
            </a:r>
          </a:p>
        </p:txBody>
      </p:sp>
      <p:sp>
        <p:nvSpPr>
          <p:cNvPr id="19485" name="Text Box 118"/>
          <p:cNvSpPr txBox="1">
            <a:spLocks noChangeArrowheads="1"/>
          </p:cNvSpPr>
          <p:nvPr/>
        </p:nvSpPr>
        <p:spPr bwMode="auto">
          <a:xfrm>
            <a:off x="5516563" y="5122863"/>
            <a:ext cx="333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19486" name="Text Box 121"/>
          <p:cNvSpPr txBox="1">
            <a:spLocks noChangeArrowheads="1"/>
          </p:cNvSpPr>
          <p:nvPr/>
        </p:nvSpPr>
        <p:spPr bwMode="auto">
          <a:xfrm>
            <a:off x="7850188" y="5122863"/>
            <a:ext cx="3270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>
                <a:solidFill>
                  <a:schemeClr val="tx2"/>
                </a:solidFill>
              </a:rPr>
              <a:t>E</a:t>
            </a:r>
          </a:p>
        </p:txBody>
      </p:sp>
      <p:sp>
        <p:nvSpPr>
          <p:cNvPr id="19487" name="Freeform 124"/>
          <p:cNvSpPr>
            <a:spLocks/>
          </p:cNvSpPr>
          <p:nvPr/>
        </p:nvSpPr>
        <p:spPr bwMode="auto">
          <a:xfrm>
            <a:off x="4432300" y="2438400"/>
            <a:ext cx="1143000" cy="1066800"/>
          </a:xfrm>
          <a:custGeom>
            <a:avLst/>
            <a:gdLst>
              <a:gd name="T0" fmla="*/ 2147483647 w 720"/>
              <a:gd name="T1" fmla="*/ 2147483647 h 672"/>
              <a:gd name="T2" fmla="*/ 2147483647 w 720"/>
              <a:gd name="T3" fmla="*/ 2147483647 h 672"/>
              <a:gd name="T4" fmla="*/ 2147483647 w 720"/>
              <a:gd name="T5" fmla="*/ 2147483647 h 672"/>
              <a:gd name="T6" fmla="*/ 2147483647 w 720"/>
              <a:gd name="T7" fmla="*/ 0 h 672"/>
              <a:gd name="T8" fmla="*/ 0 60000 65536"/>
              <a:gd name="T9" fmla="*/ 0 60000 65536"/>
              <a:gd name="T10" fmla="*/ 0 60000 65536"/>
              <a:gd name="T11" fmla="*/ 0 60000 65536"/>
              <a:gd name="T12" fmla="*/ 0 w 720"/>
              <a:gd name="T13" fmla="*/ 0 h 672"/>
              <a:gd name="T14" fmla="*/ 720 w 720"/>
              <a:gd name="T15" fmla="*/ 672 h 6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0" h="672">
                <a:moveTo>
                  <a:pt x="88" y="672"/>
                </a:moveTo>
                <a:cubicBezTo>
                  <a:pt x="44" y="568"/>
                  <a:pt x="0" y="464"/>
                  <a:pt x="88" y="384"/>
                </a:cubicBezTo>
                <a:cubicBezTo>
                  <a:pt x="176" y="304"/>
                  <a:pt x="512" y="256"/>
                  <a:pt x="616" y="192"/>
                </a:cubicBezTo>
                <a:cubicBezTo>
                  <a:pt x="720" y="128"/>
                  <a:pt x="716" y="64"/>
                  <a:pt x="71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8" name="Freeform 125"/>
          <p:cNvSpPr>
            <a:spLocks/>
          </p:cNvSpPr>
          <p:nvPr/>
        </p:nvSpPr>
        <p:spPr bwMode="auto">
          <a:xfrm flipH="1">
            <a:off x="5848350" y="2438400"/>
            <a:ext cx="1143000" cy="1066800"/>
          </a:xfrm>
          <a:custGeom>
            <a:avLst/>
            <a:gdLst>
              <a:gd name="T0" fmla="*/ 2147483647 w 720"/>
              <a:gd name="T1" fmla="*/ 2147483647 h 672"/>
              <a:gd name="T2" fmla="*/ 2147483647 w 720"/>
              <a:gd name="T3" fmla="*/ 2147483647 h 672"/>
              <a:gd name="T4" fmla="*/ 2147483647 w 720"/>
              <a:gd name="T5" fmla="*/ 2147483647 h 672"/>
              <a:gd name="T6" fmla="*/ 2147483647 w 720"/>
              <a:gd name="T7" fmla="*/ 0 h 672"/>
              <a:gd name="T8" fmla="*/ 0 60000 65536"/>
              <a:gd name="T9" fmla="*/ 0 60000 65536"/>
              <a:gd name="T10" fmla="*/ 0 60000 65536"/>
              <a:gd name="T11" fmla="*/ 0 60000 65536"/>
              <a:gd name="T12" fmla="*/ 0 w 720"/>
              <a:gd name="T13" fmla="*/ 0 h 672"/>
              <a:gd name="T14" fmla="*/ 720 w 720"/>
              <a:gd name="T15" fmla="*/ 672 h 6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0" h="672">
                <a:moveTo>
                  <a:pt x="88" y="672"/>
                </a:moveTo>
                <a:cubicBezTo>
                  <a:pt x="44" y="568"/>
                  <a:pt x="0" y="464"/>
                  <a:pt x="88" y="384"/>
                </a:cubicBezTo>
                <a:cubicBezTo>
                  <a:pt x="176" y="304"/>
                  <a:pt x="512" y="256"/>
                  <a:pt x="616" y="192"/>
                </a:cubicBezTo>
                <a:cubicBezTo>
                  <a:pt x="720" y="128"/>
                  <a:pt x="716" y="64"/>
                  <a:pt x="71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9" name="Freeform 126"/>
          <p:cNvSpPr>
            <a:spLocks/>
          </p:cNvSpPr>
          <p:nvPr/>
        </p:nvSpPr>
        <p:spPr bwMode="auto">
          <a:xfrm flipH="1">
            <a:off x="7010400" y="3962400"/>
            <a:ext cx="1143000" cy="1066800"/>
          </a:xfrm>
          <a:custGeom>
            <a:avLst/>
            <a:gdLst>
              <a:gd name="T0" fmla="*/ 2147483647 w 720"/>
              <a:gd name="T1" fmla="*/ 2147483647 h 672"/>
              <a:gd name="T2" fmla="*/ 2147483647 w 720"/>
              <a:gd name="T3" fmla="*/ 2147483647 h 672"/>
              <a:gd name="T4" fmla="*/ 2147483647 w 720"/>
              <a:gd name="T5" fmla="*/ 2147483647 h 672"/>
              <a:gd name="T6" fmla="*/ 2147483647 w 720"/>
              <a:gd name="T7" fmla="*/ 0 h 672"/>
              <a:gd name="T8" fmla="*/ 0 60000 65536"/>
              <a:gd name="T9" fmla="*/ 0 60000 65536"/>
              <a:gd name="T10" fmla="*/ 0 60000 65536"/>
              <a:gd name="T11" fmla="*/ 0 60000 65536"/>
              <a:gd name="T12" fmla="*/ 0 w 720"/>
              <a:gd name="T13" fmla="*/ 0 h 672"/>
              <a:gd name="T14" fmla="*/ 720 w 720"/>
              <a:gd name="T15" fmla="*/ 672 h 6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0" h="672">
                <a:moveTo>
                  <a:pt x="88" y="672"/>
                </a:moveTo>
                <a:cubicBezTo>
                  <a:pt x="44" y="568"/>
                  <a:pt x="0" y="464"/>
                  <a:pt x="88" y="384"/>
                </a:cubicBezTo>
                <a:cubicBezTo>
                  <a:pt x="176" y="304"/>
                  <a:pt x="512" y="256"/>
                  <a:pt x="616" y="192"/>
                </a:cubicBezTo>
                <a:cubicBezTo>
                  <a:pt x="720" y="128"/>
                  <a:pt x="716" y="64"/>
                  <a:pt x="71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0" name="Freeform 127"/>
          <p:cNvSpPr>
            <a:spLocks/>
          </p:cNvSpPr>
          <p:nvPr/>
        </p:nvSpPr>
        <p:spPr bwMode="auto">
          <a:xfrm>
            <a:off x="5562600" y="3962400"/>
            <a:ext cx="1143000" cy="1066800"/>
          </a:xfrm>
          <a:custGeom>
            <a:avLst/>
            <a:gdLst>
              <a:gd name="T0" fmla="*/ 2147483647 w 720"/>
              <a:gd name="T1" fmla="*/ 2147483647 h 672"/>
              <a:gd name="T2" fmla="*/ 2147483647 w 720"/>
              <a:gd name="T3" fmla="*/ 2147483647 h 672"/>
              <a:gd name="T4" fmla="*/ 2147483647 w 720"/>
              <a:gd name="T5" fmla="*/ 2147483647 h 672"/>
              <a:gd name="T6" fmla="*/ 2147483647 w 720"/>
              <a:gd name="T7" fmla="*/ 0 h 672"/>
              <a:gd name="T8" fmla="*/ 0 60000 65536"/>
              <a:gd name="T9" fmla="*/ 0 60000 65536"/>
              <a:gd name="T10" fmla="*/ 0 60000 65536"/>
              <a:gd name="T11" fmla="*/ 0 60000 65536"/>
              <a:gd name="T12" fmla="*/ 0 w 720"/>
              <a:gd name="T13" fmla="*/ 0 h 672"/>
              <a:gd name="T14" fmla="*/ 720 w 720"/>
              <a:gd name="T15" fmla="*/ 672 h 6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0" h="672">
                <a:moveTo>
                  <a:pt x="88" y="672"/>
                </a:moveTo>
                <a:cubicBezTo>
                  <a:pt x="44" y="568"/>
                  <a:pt x="0" y="464"/>
                  <a:pt x="88" y="384"/>
                </a:cubicBezTo>
                <a:cubicBezTo>
                  <a:pt x="176" y="304"/>
                  <a:pt x="512" y="256"/>
                  <a:pt x="616" y="192"/>
                </a:cubicBezTo>
                <a:cubicBezTo>
                  <a:pt x="720" y="128"/>
                  <a:pt x="716" y="64"/>
                  <a:pt x="71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1" name="Freeform 128"/>
          <p:cNvSpPr>
            <a:spLocks/>
          </p:cNvSpPr>
          <p:nvPr/>
        </p:nvSpPr>
        <p:spPr bwMode="auto">
          <a:xfrm>
            <a:off x="4110038" y="2124075"/>
            <a:ext cx="1109662" cy="1209675"/>
          </a:xfrm>
          <a:custGeom>
            <a:avLst/>
            <a:gdLst>
              <a:gd name="T0" fmla="*/ 2147483647 w 699"/>
              <a:gd name="T1" fmla="*/ 0 h 762"/>
              <a:gd name="T2" fmla="*/ 2147483647 w 699"/>
              <a:gd name="T3" fmla="*/ 2147483647 h 762"/>
              <a:gd name="T4" fmla="*/ 2147483647 w 699"/>
              <a:gd name="T5" fmla="*/ 2147483647 h 762"/>
              <a:gd name="T6" fmla="*/ 0 60000 65536"/>
              <a:gd name="T7" fmla="*/ 0 60000 65536"/>
              <a:gd name="T8" fmla="*/ 0 60000 65536"/>
              <a:gd name="T9" fmla="*/ 0 w 699"/>
              <a:gd name="T10" fmla="*/ 0 h 762"/>
              <a:gd name="T11" fmla="*/ 699 w 699"/>
              <a:gd name="T12" fmla="*/ 762 h 76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99" h="762">
                <a:moveTo>
                  <a:pt x="699" y="0"/>
                </a:moveTo>
                <a:cubicBezTo>
                  <a:pt x="597" y="41"/>
                  <a:pt x="174" y="119"/>
                  <a:pt x="87" y="246"/>
                </a:cubicBezTo>
                <a:cubicBezTo>
                  <a:pt x="0" y="373"/>
                  <a:pt x="158" y="655"/>
                  <a:pt x="177" y="762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2" name="Freeform 129"/>
          <p:cNvSpPr>
            <a:spLocks/>
          </p:cNvSpPr>
          <p:nvPr/>
        </p:nvSpPr>
        <p:spPr bwMode="auto">
          <a:xfrm flipH="1">
            <a:off x="6172200" y="2133600"/>
            <a:ext cx="1219200" cy="1209675"/>
          </a:xfrm>
          <a:custGeom>
            <a:avLst/>
            <a:gdLst>
              <a:gd name="T0" fmla="*/ 2147483647 w 699"/>
              <a:gd name="T1" fmla="*/ 0 h 762"/>
              <a:gd name="T2" fmla="*/ 2147483647 w 699"/>
              <a:gd name="T3" fmla="*/ 2147483647 h 762"/>
              <a:gd name="T4" fmla="*/ 2147483647 w 699"/>
              <a:gd name="T5" fmla="*/ 2147483647 h 762"/>
              <a:gd name="T6" fmla="*/ 0 60000 65536"/>
              <a:gd name="T7" fmla="*/ 0 60000 65536"/>
              <a:gd name="T8" fmla="*/ 0 60000 65536"/>
              <a:gd name="T9" fmla="*/ 0 w 699"/>
              <a:gd name="T10" fmla="*/ 0 h 762"/>
              <a:gd name="T11" fmla="*/ 699 w 699"/>
              <a:gd name="T12" fmla="*/ 762 h 76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99" h="762">
                <a:moveTo>
                  <a:pt x="699" y="0"/>
                </a:moveTo>
                <a:cubicBezTo>
                  <a:pt x="597" y="41"/>
                  <a:pt x="174" y="119"/>
                  <a:pt x="87" y="246"/>
                </a:cubicBezTo>
                <a:cubicBezTo>
                  <a:pt x="0" y="373"/>
                  <a:pt x="158" y="655"/>
                  <a:pt x="177" y="762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3" name="Freeform 130"/>
          <p:cNvSpPr>
            <a:spLocks/>
          </p:cNvSpPr>
          <p:nvPr/>
        </p:nvSpPr>
        <p:spPr bwMode="auto">
          <a:xfrm flipH="1">
            <a:off x="7315200" y="3657600"/>
            <a:ext cx="1219200" cy="1209675"/>
          </a:xfrm>
          <a:custGeom>
            <a:avLst/>
            <a:gdLst>
              <a:gd name="T0" fmla="*/ 2147483647 w 699"/>
              <a:gd name="T1" fmla="*/ 0 h 762"/>
              <a:gd name="T2" fmla="*/ 2147483647 w 699"/>
              <a:gd name="T3" fmla="*/ 2147483647 h 762"/>
              <a:gd name="T4" fmla="*/ 2147483647 w 699"/>
              <a:gd name="T5" fmla="*/ 2147483647 h 762"/>
              <a:gd name="T6" fmla="*/ 0 60000 65536"/>
              <a:gd name="T7" fmla="*/ 0 60000 65536"/>
              <a:gd name="T8" fmla="*/ 0 60000 65536"/>
              <a:gd name="T9" fmla="*/ 0 w 699"/>
              <a:gd name="T10" fmla="*/ 0 h 762"/>
              <a:gd name="T11" fmla="*/ 699 w 699"/>
              <a:gd name="T12" fmla="*/ 762 h 76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99" h="762">
                <a:moveTo>
                  <a:pt x="699" y="0"/>
                </a:moveTo>
                <a:cubicBezTo>
                  <a:pt x="597" y="41"/>
                  <a:pt x="174" y="119"/>
                  <a:pt x="87" y="246"/>
                </a:cubicBezTo>
                <a:cubicBezTo>
                  <a:pt x="0" y="373"/>
                  <a:pt x="158" y="655"/>
                  <a:pt x="177" y="762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4" name="Freeform 131"/>
          <p:cNvSpPr>
            <a:spLocks/>
          </p:cNvSpPr>
          <p:nvPr/>
        </p:nvSpPr>
        <p:spPr bwMode="auto">
          <a:xfrm>
            <a:off x="5257800" y="3657600"/>
            <a:ext cx="1109663" cy="1209675"/>
          </a:xfrm>
          <a:custGeom>
            <a:avLst/>
            <a:gdLst>
              <a:gd name="T0" fmla="*/ 2147483647 w 699"/>
              <a:gd name="T1" fmla="*/ 0 h 762"/>
              <a:gd name="T2" fmla="*/ 2147483647 w 699"/>
              <a:gd name="T3" fmla="*/ 2147483647 h 762"/>
              <a:gd name="T4" fmla="*/ 2147483647 w 699"/>
              <a:gd name="T5" fmla="*/ 2147483647 h 762"/>
              <a:gd name="T6" fmla="*/ 0 60000 65536"/>
              <a:gd name="T7" fmla="*/ 0 60000 65536"/>
              <a:gd name="T8" fmla="*/ 0 60000 65536"/>
              <a:gd name="T9" fmla="*/ 0 w 699"/>
              <a:gd name="T10" fmla="*/ 0 h 762"/>
              <a:gd name="T11" fmla="*/ 699 w 699"/>
              <a:gd name="T12" fmla="*/ 762 h 76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99" h="762">
                <a:moveTo>
                  <a:pt x="699" y="0"/>
                </a:moveTo>
                <a:cubicBezTo>
                  <a:pt x="597" y="41"/>
                  <a:pt x="174" y="119"/>
                  <a:pt x="87" y="246"/>
                </a:cubicBezTo>
                <a:cubicBezTo>
                  <a:pt x="0" y="373"/>
                  <a:pt x="158" y="655"/>
                  <a:pt x="177" y="762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5" name="Text Box 132"/>
          <p:cNvSpPr txBox="1">
            <a:spLocks noChangeArrowheads="1"/>
          </p:cNvSpPr>
          <p:nvPr/>
        </p:nvSpPr>
        <p:spPr bwMode="auto">
          <a:xfrm>
            <a:off x="5495925" y="1771650"/>
            <a:ext cx="3937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2000" b="1">
                <a:sym typeface="Symbol" charset="2"/>
              </a:rPr>
              <a:t>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altLang="en-US" sz="4000"/>
              <a:t>Array-Based Representation of Binary Trees</a:t>
            </a:r>
            <a:endParaRPr lang="en-US" altLang="en-US" sz="3600"/>
          </a:p>
        </p:txBody>
      </p:sp>
      <p:sp>
        <p:nvSpPr>
          <p:cNvPr id="2048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Nodes are stored in an array A</a:t>
            </a:r>
          </a:p>
        </p:txBody>
      </p:sp>
      <p:sp>
        <p:nvSpPr>
          <p:cNvPr id="20485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BB21C6D3-63B2-684C-9C10-1EE6C77BA31A}" type="slidenum">
              <a:rPr lang="en-US" altLang="en-US" sz="1400"/>
              <a:pPr eaLnBrk="1" hangingPunct="1"/>
              <a:t>29</a:t>
            </a:fld>
            <a:endParaRPr lang="en-US" altLang="en-US" sz="1400"/>
          </a:p>
        </p:txBody>
      </p:sp>
      <p:sp>
        <p:nvSpPr>
          <p:cNvPr id="102421" name="Rectangle 21"/>
          <p:cNvSpPr>
            <a:spLocks noChangeArrowheads="1"/>
          </p:cNvSpPr>
          <p:nvPr/>
        </p:nvSpPr>
        <p:spPr bwMode="auto">
          <a:xfrm>
            <a:off x="609600" y="3886200"/>
            <a:ext cx="60198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>
            <a:lvl1pPr marL="17145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62865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>
              <a:spcBef>
                <a:spcPct val="20000"/>
              </a:spcBef>
              <a:buClr>
                <a:schemeClr val="tx1"/>
              </a:buClr>
              <a:buSzPct val="75000"/>
              <a:buFont typeface="Wingdings" charset="2"/>
              <a:buChar char="q"/>
            </a:pP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Node v is stored at A[rank(v)]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75000"/>
              <a:buFont typeface="Wingdings" charset="2"/>
              <a:buChar char="n"/>
            </a:pP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rank(root) = 1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75000"/>
              <a:buFont typeface="Wingdings" charset="2"/>
              <a:buChar char="n"/>
            </a:pP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if node is the left child of parent(node), 	rank(node) = 2 </a:t>
            </a:r>
            <a:r>
              <a:rPr lang="ar-SA" altLang="en-US" sz="2000" dirty="0">
                <a:latin typeface="Calibri" charset="0"/>
                <a:ea typeface="Calibri" charset="0"/>
                <a:cs typeface="Calibri" charset="0"/>
                <a:sym typeface="Symbol" charset="2"/>
              </a:rPr>
              <a:t></a:t>
            </a:r>
            <a:r>
              <a:rPr lang="en-US" altLang="en-US" sz="2000" dirty="0">
                <a:latin typeface="Calibri" charset="0"/>
                <a:ea typeface="Calibri" charset="0"/>
                <a:cs typeface="Calibri" charset="0"/>
                <a:sym typeface="Symbol" charset="2"/>
              </a:rPr>
              <a:t> </a:t>
            </a: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rank(parent(node))</a:t>
            </a:r>
          </a:p>
          <a:p>
            <a:pPr lvl="1" algn="l" eaLnBrk="1" hangingPunct="1">
              <a:spcBef>
                <a:spcPct val="20000"/>
              </a:spcBef>
              <a:buClr>
                <a:schemeClr val="tx1"/>
              </a:buClr>
              <a:buSzPct val="75000"/>
              <a:buFont typeface="Wingdings" charset="2"/>
              <a:buChar char="n"/>
            </a:pP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if node is the right child of parent(node), 	rank(node) = 2</a:t>
            </a:r>
            <a:r>
              <a:rPr lang="ar-SA" altLang="en-US" sz="2000" dirty="0">
                <a:latin typeface="Calibri" charset="0"/>
                <a:ea typeface="Calibri" charset="0"/>
                <a:cs typeface="Calibri" charset="0"/>
                <a:sym typeface="Symbol" charset="2"/>
              </a:rPr>
              <a:t> </a:t>
            </a:r>
            <a:r>
              <a:rPr lang="en-US" altLang="en-US" sz="2000" dirty="0">
                <a:latin typeface="Calibri" charset="0"/>
                <a:ea typeface="Calibri" charset="0"/>
                <a:cs typeface="Calibri" charset="0"/>
                <a:sym typeface="Symbol" charset="2"/>
              </a:rPr>
              <a:t> r</a:t>
            </a:r>
            <a:r>
              <a:rPr lang="en-US" altLang="en-US" sz="2000" dirty="0">
                <a:latin typeface="Calibri" charset="0"/>
                <a:ea typeface="Calibri" charset="0"/>
                <a:cs typeface="Calibri" charset="0"/>
              </a:rPr>
              <a:t>ank(parent(node)) + 1</a:t>
            </a:r>
          </a:p>
        </p:txBody>
      </p:sp>
      <p:sp>
        <p:nvSpPr>
          <p:cNvPr id="20488" name="Text Box 22"/>
          <p:cNvSpPr txBox="1">
            <a:spLocks noChangeArrowheads="1"/>
          </p:cNvSpPr>
          <p:nvPr/>
        </p:nvSpPr>
        <p:spPr bwMode="auto">
          <a:xfrm>
            <a:off x="6934200" y="1828800"/>
            <a:ext cx="311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20489" name="Text Box 23"/>
          <p:cNvSpPr txBox="1">
            <a:spLocks noChangeArrowheads="1"/>
          </p:cNvSpPr>
          <p:nvPr/>
        </p:nvSpPr>
        <p:spPr bwMode="auto">
          <a:xfrm>
            <a:off x="6254750" y="3033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20490" name="Text Box 24"/>
          <p:cNvSpPr txBox="1">
            <a:spLocks noChangeArrowheads="1"/>
          </p:cNvSpPr>
          <p:nvPr/>
        </p:nvSpPr>
        <p:spPr bwMode="auto">
          <a:xfrm>
            <a:off x="8083550" y="3033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20491" name="Text Box 25"/>
          <p:cNvSpPr txBox="1">
            <a:spLocks noChangeArrowheads="1"/>
          </p:cNvSpPr>
          <p:nvPr/>
        </p:nvSpPr>
        <p:spPr bwMode="auto">
          <a:xfrm>
            <a:off x="7473950" y="4176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6</a:t>
            </a:r>
          </a:p>
        </p:txBody>
      </p:sp>
      <p:sp>
        <p:nvSpPr>
          <p:cNvPr id="20492" name="Text Box 26"/>
          <p:cNvSpPr txBox="1">
            <a:spLocks noChangeArrowheads="1"/>
          </p:cNvSpPr>
          <p:nvPr/>
        </p:nvSpPr>
        <p:spPr bwMode="auto">
          <a:xfrm>
            <a:off x="8540750" y="4191000"/>
            <a:ext cx="311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7</a:t>
            </a:r>
          </a:p>
        </p:txBody>
      </p:sp>
      <p:sp>
        <p:nvSpPr>
          <p:cNvPr id="20493" name="Text Box 27"/>
          <p:cNvSpPr txBox="1">
            <a:spLocks noChangeArrowheads="1"/>
          </p:cNvSpPr>
          <p:nvPr/>
        </p:nvSpPr>
        <p:spPr bwMode="auto">
          <a:xfrm>
            <a:off x="5873750" y="4176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4</a:t>
            </a:r>
          </a:p>
        </p:txBody>
      </p:sp>
      <p:sp>
        <p:nvSpPr>
          <p:cNvPr id="20494" name="Text Box 28"/>
          <p:cNvSpPr txBox="1">
            <a:spLocks noChangeArrowheads="1"/>
          </p:cNvSpPr>
          <p:nvPr/>
        </p:nvSpPr>
        <p:spPr bwMode="auto">
          <a:xfrm>
            <a:off x="7010400" y="4176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5</a:t>
            </a:r>
          </a:p>
        </p:txBody>
      </p:sp>
      <p:sp>
        <p:nvSpPr>
          <p:cNvPr id="102429" name="Text Box 29"/>
          <p:cNvSpPr txBox="1">
            <a:spLocks noChangeArrowheads="1"/>
          </p:cNvSpPr>
          <p:nvPr/>
        </p:nvSpPr>
        <p:spPr bwMode="auto">
          <a:xfrm>
            <a:off x="6254750" y="5472113"/>
            <a:ext cx="438150" cy="369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altLang="en-US" sz="1800">
                <a:solidFill>
                  <a:schemeClr val="accent2"/>
                </a:solidFill>
                <a:latin typeface="+mn-lt"/>
              </a:rPr>
              <a:t>10</a:t>
            </a:r>
          </a:p>
        </p:txBody>
      </p:sp>
      <p:sp>
        <p:nvSpPr>
          <p:cNvPr id="102430" name="Text Box 30"/>
          <p:cNvSpPr txBox="1">
            <a:spLocks noChangeArrowheads="1"/>
          </p:cNvSpPr>
          <p:nvPr/>
        </p:nvSpPr>
        <p:spPr bwMode="auto">
          <a:xfrm>
            <a:off x="7416800" y="5472113"/>
            <a:ext cx="438150" cy="369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altLang="en-US" sz="1800">
                <a:solidFill>
                  <a:schemeClr val="accent2"/>
                </a:solidFill>
                <a:latin typeface="+mn-lt"/>
              </a:rPr>
              <a:t>11</a:t>
            </a:r>
          </a:p>
        </p:txBody>
      </p:sp>
      <p:sp>
        <p:nvSpPr>
          <p:cNvPr id="102432" name="Oval 32"/>
          <p:cNvSpPr>
            <a:spLocks noChangeArrowheads="1"/>
          </p:cNvSpPr>
          <p:nvPr/>
        </p:nvSpPr>
        <p:spPr bwMode="auto">
          <a:xfrm>
            <a:off x="7142163" y="2082800"/>
            <a:ext cx="411162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A</a:t>
            </a:r>
          </a:p>
        </p:txBody>
      </p:sp>
      <p:sp>
        <p:nvSpPr>
          <p:cNvPr id="102433" name="Oval 33"/>
          <p:cNvSpPr>
            <a:spLocks noChangeArrowheads="1"/>
          </p:cNvSpPr>
          <p:nvPr/>
        </p:nvSpPr>
        <p:spPr bwMode="auto">
          <a:xfrm>
            <a:off x="7212013" y="5740400"/>
            <a:ext cx="430212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H</a:t>
            </a:r>
          </a:p>
        </p:txBody>
      </p:sp>
      <p:sp>
        <p:nvSpPr>
          <p:cNvPr id="102434" name="Oval 34"/>
          <p:cNvSpPr>
            <a:spLocks noChangeArrowheads="1"/>
          </p:cNvSpPr>
          <p:nvPr/>
        </p:nvSpPr>
        <p:spPr bwMode="auto">
          <a:xfrm>
            <a:off x="6526213" y="5740400"/>
            <a:ext cx="430212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G</a:t>
            </a:r>
          </a:p>
        </p:txBody>
      </p:sp>
      <p:sp>
        <p:nvSpPr>
          <p:cNvPr id="102435" name="Oval 35"/>
          <p:cNvSpPr>
            <a:spLocks noChangeArrowheads="1"/>
          </p:cNvSpPr>
          <p:nvPr/>
        </p:nvSpPr>
        <p:spPr bwMode="auto">
          <a:xfrm>
            <a:off x="6781800" y="4498975"/>
            <a:ext cx="430213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F</a:t>
            </a:r>
          </a:p>
        </p:txBody>
      </p:sp>
      <p:sp>
        <p:nvSpPr>
          <p:cNvPr id="102436" name="Oval 36"/>
          <p:cNvSpPr>
            <a:spLocks noChangeArrowheads="1"/>
          </p:cNvSpPr>
          <p:nvPr/>
        </p:nvSpPr>
        <p:spPr bwMode="auto">
          <a:xfrm>
            <a:off x="6019800" y="4498975"/>
            <a:ext cx="438150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E</a:t>
            </a:r>
          </a:p>
        </p:txBody>
      </p:sp>
      <p:sp>
        <p:nvSpPr>
          <p:cNvPr id="102437" name="Oval 37"/>
          <p:cNvSpPr>
            <a:spLocks noChangeArrowheads="1"/>
          </p:cNvSpPr>
          <p:nvPr/>
        </p:nvSpPr>
        <p:spPr bwMode="auto">
          <a:xfrm>
            <a:off x="7821613" y="3302000"/>
            <a:ext cx="430212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D</a:t>
            </a:r>
          </a:p>
        </p:txBody>
      </p:sp>
      <p:sp>
        <p:nvSpPr>
          <p:cNvPr id="102438" name="Oval 38"/>
          <p:cNvSpPr>
            <a:spLocks noChangeArrowheads="1"/>
          </p:cNvSpPr>
          <p:nvPr/>
        </p:nvSpPr>
        <p:spPr bwMode="auto">
          <a:xfrm>
            <a:off x="7620000" y="4495800"/>
            <a:ext cx="395288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C</a:t>
            </a:r>
          </a:p>
        </p:txBody>
      </p:sp>
      <p:sp>
        <p:nvSpPr>
          <p:cNvPr id="102439" name="Oval 39"/>
          <p:cNvSpPr>
            <a:spLocks noChangeArrowheads="1"/>
          </p:cNvSpPr>
          <p:nvPr/>
        </p:nvSpPr>
        <p:spPr bwMode="auto">
          <a:xfrm>
            <a:off x="6461125" y="3302000"/>
            <a:ext cx="407988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B</a:t>
            </a:r>
          </a:p>
        </p:txBody>
      </p:sp>
      <p:cxnSp>
        <p:nvCxnSpPr>
          <p:cNvPr id="102440" name="AutoShape 40"/>
          <p:cNvCxnSpPr>
            <a:cxnSpLocks noChangeShapeType="1"/>
            <a:stCxn id="102432" idx="4"/>
            <a:endCxn id="102439" idx="0"/>
          </p:cNvCxnSpPr>
          <p:nvPr/>
        </p:nvCxnSpPr>
        <p:spPr bwMode="auto">
          <a:xfrm rot="5400000">
            <a:off x="6613526" y="2566987"/>
            <a:ext cx="787400" cy="682625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1" name="AutoShape 41"/>
          <p:cNvCxnSpPr>
            <a:cxnSpLocks noChangeShapeType="1"/>
            <a:stCxn id="102437" idx="4"/>
            <a:endCxn id="102438" idx="0"/>
          </p:cNvCxnSpPr>
          <p:nvPr/>
        </p:nvCxnSpPr>
        <p:spPr bwMode="auto">
          <a:xfrm rot="5400000">
            <a:off x="7546976" y="4005262"/>
            <a:ext cx="762000" cy="219075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2" name="AutoShape 42"/>
          <p:cNvCxnSpPr>
            <a:cxnSpLocks noChangeShapeType="1"/>
            <a:stCxn id="102432" idx="4"/>
            <a:endCxn id="102437" idx="0"/>
          </p:cNvCxnSpPr>
          <p:nvPr/>
        </p:nvCxnSpPr>
        <p:spPr bwMode="auto">
          <a:xfrm rot="16200000" flipH="1">
            <a:off x="7299326" y="2563812"/>
            <a:ext cx="787400" cy="688975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3" name="AutoShape 43"/>
          <p:cNvCxnSpPr>
            <a:cxnSpLocks noChangeShapeType="1"/>
            <a:stCxn id="102439" idx="4"/>
            <a:endCxn id="102436" idx="0"/>
          </p:cNvCxnSpPr>
          <p:nvPr/>
        </p:nvCxnSpPr>
        <p:spPr bwMode="auto">
          <a:xfrm rot="5400000">
            <a:off x="6069806" y="3902869"/>
            <a:ext cx="765175" cy="427038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4" name="AutoShape 44"/>
          <p:cNvCxnSpPr>
            <a:cxnSpLocks noChangeShapeType="1"/>
            <a:stCxn id="102439" idx="4"/>
            <a:endCxn id="102435" idx="0"/>
          </p:cNvCxnSpPr>
          <p:nvPr/>
        </p:nvCxnSpPr>
        <p:spPr bwMode="auto">
          <a:xfrm rot="16200000" flipH="1">
            <a:off x="6449219" y="3950494"/>
            <a:ext cx="765175" cy="331787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5" name="AutoShape 45"/>
          <p:cNvCxnSpPr>
            <a:cxnSpLocks noChangeShapeType="1"/>
            <a:stCxn id="102435" idx="4"/>
            <a:endCxn id="102434" idx="0"/>
          </p:cNvCxnSpPr>
          <p:nvPr/>
        </p:nvCxnSpPr>
        <p:spPr bwMode="auto">
          <a:xfrm rot="5400000">
            <a:off x="6465094" y="5207794"/>
            <a:ext cx="809625" cy="255587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cxnSp>
        <p:nvCxnSpPr>
          <p:cNvPr id="102446" name="AutoShape 46"/>
          <p:cNvCxnSpPr>
            <a:cxnSpLocks noChangeShapeType="1"/>
            <a:stCxn id="102435" idx="4"/>
            <a:endCxn id="102433" idx="0"/>
          </p:cNvCxnSpPr>
          <p:nvPr/>
        </p:nvCxnSpPr>
        <p:spPr bwMode="auto">
          <a:xfrm rot="16200000" flipH="1">
            <a:off x="6807994" y="5120481"/>
            <a:ext cx="809625" cy="430213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sp>
        <p:nvSpPr>
          <p:cNvPr id="102447" name="Oval 47"/>
          <p:cNvSpPr>
            <a:spLocks noChangeArrowheads="1"/>
          </p:cNvSpPr>
          <p:nvPr/>
        </p:nvSpPr>
        <p:spPr bwMode="auto">
          <a:xfrm>
            <a:off x="8299450" y="4498975"/>
            <a:ext cx="387350" cy="431800"/>
          </a:xfrm>
          <a:prstGeom prst="ellipse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 sz="1400"/>
              <a:t>J</a:t>
            </a:r>
          </a:p>
        </p:txBody>
      </p:sp>
      <p:cxnSp>
        <p:nvCxnSpPr>
          <p:cNvPr id="102448" name="AutoShape 48"/>
          <p:cNvCxnSpPr>
            <a:cxnSpLocks noChangeShapeType="1"/>
            <a:stCxn id="102437" idx="4"/>
            <a:endCxn id="102447" idx="0"/>
          </p:cNvCxnSpPr>
          <p:nvPr/>
        </p:nvCxnSpPr>
        <p:spPr bwMode="auto">
          <a:xfrm rot="16200000" flipH="1">
            <a:off x="7882731" y="3888582"/>
            <a:ext cx="765175" cy="455612"/>
          </a:xfrm>
          <a:prstGeom prst="straightConnector1">
            <a:avLst/>
          </a:prstGeom>
          <a:solidFill>
            <a:schemeClr val="accent5"/>
          </a:solidFill>
          <a:ln w="12700">
            <a:solidFill>
              <a:srgbClr val="FF0000"/>
            </a:solidFill>
            <a:round/>
            <a:headEnd/>
            <a:tailEnd/>
          </a:ln>
          <a:effectLst/>
        </p:spPr>
      </p:cxnSp>
      <p:sp>
        <p:nvSpPr>
          <p:cNvPr id="20514" name="Rectangle 13"/>
          <p:cNvSpPr>
            <a:spLocks noChangeArrowheads="1"/>
          </p:cNvSpPr>
          <p:nvPr/>
        </p:nvSpPr>
        <p:spPr bwMode="auto">
          <a:xfrm>
            <a:off x="1584325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A</a:t>
            </a:r>
          </a:p>
        </p:txBody>
      </p:sp>
      <p:sp>
        <p:nvSpPr>
          <p:cNvPr id="20515" name="Rectangle 14"/>
          <p:cNvSpPr>
            <a:spLocks noChangeArrowheads="1"/>
          </p:cNvSpPr>
          <p:nvPr/>
        </p:nvSpPr>
        <p:spPr bwMode="auto">
          <a:xfrm>
            <a:off x="2262188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B</a:t>
            </a:r>
          </a:p>
        </p:txBody>
      </p:sp>
      <p:sp>
        <p:nvSpPr>
          <p:cNvPr id="20516" name="Rectangle 15"/>
          <p:cNvSpPr>
            <a:spLocks noChangeArrowheads="1"/>
          </p:cNvSpPr>
          <p:nvPr/>
        </p:nvSpPr>
        <p:spPr bwMode="auto">
          <a:xfrm>
            <a:off x="2940050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D</a:t>
            </a:r>
          </a:p>
        </p:txBody>
      </p:sp>
      <p:sp>
        <p:nvSpPr>
          <p:cNvPr id="20517" name="Rectangle 16"/>
          <p:cNvSpPr>
            <a:spLocks noChangeArrowheads="1"/>
          </p:cNvSpPr>
          <p:nvPr/>
        </p:nvSpPr>
        <p:spPr bwMode="auto">
          <a:xfrm>
            <a:off x="4295775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G</a:t>
            </a:r>
          </a:p>
        </p:txBody>
      </p:sp>
      <p:sp>
        <p:nvSpPr>
          <p:cNvPr id="20518" name="Rectangle 17"/>
          <p:cNvSpPr>
            <a:spLocks noChangeArrowheads="1"/>
          </p:cNvSpPr>
          <p:nvPr/>
        </p:nvSpPr>
        <p:spPr bwMode="auto">
          <a:xfrm>
            <a:off x="4973638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H</a:t>
            </a:r>
          </a:p>
        </p:txBody>
      </p:sp>
      <p:sp>
        <p:nvSpPr>
          <p:cNvPr id="20519" name="Rectangle 18"/>
          <p:cNvSpPr>
            <a:spLocks noChangeArrowheads="1"/>
          </p:cNvSpPr>
          <p:nvPr/>
        </p:nvSpPr>
        <p:spPr bwMode="auto">
          <a:xfrm>
            <a:off x="5651500" y="2747963"/>
            <a:ext cx="436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…</a:t>
            </a:r>
          </a:p>
        </p:txBody>
      </p:sp>
      <p:sp>
        <p:nvSpPr>
          <p:cNvPr id="20520" name="Text Box 19"/>
          <p:cNvSpPr txBox="1">
            <a:spLocks noChangeArrowheads="1"/>
          </p:cNvSpPr>
          <p:nvPr/>
        </p:nvSpPr>
        <p:spPr bwMode="auto">
          <a:xfrm>
            <a:off x="3617913" y="274955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>
                <a:latin typeface="Times New Roman" charset="0"/>
              </a:rPr>
              <a:t>…</a:t>
            </a:r>
          </a:p>
        </p:txBody>
      </p:sp>
      <p:sp>
        <p:nvSpPr>
          <p:cNvPr id="20521" name="Text Box 22"/>
          <p:cNvSpPr txBox="1">
            <a:spLocks noChangeArrowheads="1"/>
          </p:cNvSpPr>
          <p:nvPr/>
        </p:nvSpPr>
        <p:spPr bwMode="auto">
          <a:xfrm>
            <a:off x="1670050" y="3287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20522" name="Text Box 22"/>
          <p:cNvSpPr txBox="1">
            <a:spLocks noChangeArrowheads="1"/>
          </p:cNvSpPr>
          <p:nvPr/>
        </p:nvSpPr>
        <p:spPr bwMode="auto">
          <a:xfrm>
            <a:off x="2297113" y="3287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20523" name="Text Box 22"/>
          <p:cNvSpPr txBox="1">
            <a:spLocks noChangeArrowheads="1"/>
          </p:cNvSpPr>
          <p:nvPr/>
        </p:nvSpPr>
        <p:spPr bwMode="auto">
          <a:xfrm>
            <a:off x="2989263" y="3287713"/>
            <a:ext cx="311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66" name="Text Box 22"/>
          <p:cNvSpPr txBox="1">
            <a:spLocks noChangeArrowheads="1"/>
          </p:cNvSpPr>
          <p:nvPr/>
        </p:nvSpPr>
        <p:spPr bwMode="auto">
          <a:xfrm>
            <a:off x="4316413" y="3287713"/>
            <a:ext cx="438150" cy="369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altLang="en-US" sz="1800" dirty="0">
                <a:solidFill>
                  <a:schemeClr val="accent2"/>
                </a:solidFill>
                <a:latin typeface="+mn-lt"/>
              </a:rPr>
              <a:t>10</a:t>
            </a:r>
          </a:p>
        </p:txBody>
      </p:sp>
      <p:sp>
        <p:nvSpPr>
          <p:cNvPr id="67" name="Text Box 22"/>
          <p:cNvSpPr txBox="1">
            <a:spLocks noChangeArrowheads="1"/>
          </p:cNvSpPr>
          <p:nvPr/>
        </p:nvSpPr>
        <p:spPr bwMode="auto">
          <a:xfrm>
            <a:off x="4992688" y="3287713"/>
            <a:ext cx="438150" cy="369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US" altLang="en-US" sz="1800" dirty="0">
                <a:solidFill>
                  <a:schemeClr val="accent2"/>
                </a:solidFill>
                <a:latin typeface="+mn-lt"/>
              </a:rPr>
              <a:t>11</a:t>
            </a:r>
          </a:p>
        </p:txBody>
      </p:sp>
      <p:sp>
        <p:nvSpPr>
          <p:cNvPr id="20526" name="Rounded Rectangle 68"/>
          <p:cNvSpPr>
            <a:spLocks noChangeArrowheads="1"/>
          </p:cNvSpPr>
          <p:nvPr/>
        </p:nvSpPr>
        <p:spPr bwMode="auto">
          <a:xfrm>
            <a:off x="838200" y="2678113"/>
            <a:ext cx="5334000" cy="609600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527" name="Rectangle 13"/>
          <p:cNvSpPr>
            <a:spLocks noChangeArrowheads="1"/>
          </p:cNvSpPr>
          <p:nvPr/>
        </p:nvSpPr>
        <p:spPr bwMode="auto">
          <a:xfrm>
            <a:off x="906463" y="2749550"/>
            <a:ext cx="457200" cy="45720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528" name="Text Box 22"/>
          <p:cNvSpPr txBox="1">
            <a:spLocks noChangeArrowheads="1"/>
          </p:cNvSpPr>
          <p:nvPr/>
        </p:nvSpPr>
        <p:spPr bwMode="auto">
          <a:xfrm>
            <a:off x="984250" y="3276600"/>
            <a:ext cx="311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algn="l" eaLnBrk="1" hangingPunct="1"/>
            <a:r>
              <a:rPr lang="en-US" altLang="en-US" sz="1800">
                <a:solidFill>
                  <a:schemeClr val="accent2"/>
                </a:solidFill>
              </a:rPr>
              <a:t>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Reading: Chapters 7.1, 7.2, 7.3 </a:t>
            </a:r>
          </a:p>
          <a:p>
            <a:pPr lvl="1"/>
            <a:r>
              <a:rPr lang="en-US" dirty="0"/>
              <a:t>This chapter: Basics</a:t>
            </a:r>
          </a:p>
          <a:p>
            <a:pPr lvl="1"/>
            <a:r>
              <a:rPr lang="en-US" dirty="0"/>
              <a:t>Later in Chapter 10, we will cover: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3</a:t>
            </a:fld>
            <a:endParaRPr lang="en-US" altLang="ko-K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658482"/>
            <a:ext cx="5257800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625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737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What is a Tree?</a:t>
            </a:r>
          </a:p>
        </p:txBody>
      </p:sp>
      <p:sp>
        <p:nvSpPr>
          <p:cNvPr id="410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000" dirty="0"/>
              <a:t>A graph without cycles</a:t>
            </a:r>
          </a:p>
          <a:p>
            <a:pPr eaLnBrk="1" hangingPunct="1"/>
            <a:endParaRPr lang="en-US" altLang="en-US" sz="2000" dirty="0"/>
          </a:p>
          <a:p>
            <a:pPr eaLnBrk="1" hangingPunct="1"/>
            <a:r>
              <a:rPr lang="en-US" altLang="en-US" sz="2000" dirty="0"/>
              <a:t>In software systems, a tree is an abstract model of a hierarchical structure</a:t>
            </a:r>
          </a:p>
          <a:p>
            <a:pPr lvl="1" eaLnBrk="1" hangingPunct="1"/>
            <a:r>
              <a:rPr lang="en-US" altLang="en-US" sz="1800" dirty="0"/>
              <a:t>Compared with “linear” data structures</a:t>
            </a:r>
          </a:p>
          <a:p>
            <a:pPr eaLnBrk="1" hangingPunct="1"/>
            <a:endParaRPr lang="en-US" altLang="en-US" sz="2000" dirty="0"/>
          </a:p>
          <a:p>
            <a:pPr eaLnBrk="1" hangingPunct="1"/>
            <a:r>
              <a:rPr lang="en-US" altLang="en-US" sz="2000" dirty="0"/>
              <a:t>A tree consists of nodes with a parent-child relation</a:t>
            </a:r>
          </a:p>
          <a:p>
            <a:pPr eaLnBrk="1" hangingPunct="1"/>
            <a:endParaRPr lang="en-US" altLang="en-US" sz="2000" dirty="0"/>
          </a:p>
          <a:p>
            <a:pPr eaLnBrk="1" hangingPunct="1"/>
            <a:r>
              <a:rPr lang="en-US" altLang="en-US" sz="2000" dirty="0"/>
              <a:t>Applications:</a:t>
            </a:r>
          </a:p>
          <a:p>
            <a:pPr lvl="1" eaLnBrk="1" hangingPunct="1"/>
            <a:r>
              <a:rPr lang="en-US" altLang="en-US" sz="1800" dirty="0"/>
              <a:t>Organization charts</a:t>
            </a:r>
          </a:p>
          <a:p>
            <a:pPr lvl="1" eaLnBrk="1" hangingPunct="1"/>
            <a:r>
              <a:rPr lang="en-US" altLang="en-US" sz="1800" dirty="0"/>
              <a:t>File systems</a:t>
            </a:r>
          </a:p>
          <a:p>
            <a:pPr lvl="1" eaLnBrk="1" hangingPunct="1"/>
            <a:r>
              <a:rPr lang="en-US" altLang="en-US" sz="1800" dirty="0"/>
              <a:t>Programming environments</a:t>
            </a:r>
          </a:p>
        </p:txBody>
      </p:sp>
      <p:sp>
        <p:nvSpPr>
          <p:cNvPr id="409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F5F0EE20-9C9D-9D4C-882B-6244B983F9FC}" type="slidenum">
              <a:rPr lang="en-US" altLang="en-US" sz="1400"/>
              <a:pPr eaLnBrk="1" hangingPunct="1"/>
              <a:t>4</a:t>
            </a:fld>
            <a:endParaRPr lang="en-US" altLang="en-US" sz="1400"/>
          </a:p>
        </p:txBody>
      </p:sp>
      <p:grpSp>
        <p:nvGrpSpPr>
          <p:cNvPr id="4102" name="Group 70"/>
          <p:cNvGrpSpPr>
            <a:grpSpLocks/>
          </p:cNvGrpSpPr>
          <p:nvPr/>
        </p:nvGrpSpPr>
        <p:grpSpPr bwMode="auto">
          <a:xfrm>
            <a:off x="3868350" y="1752600"/>
            <a:ext cx="5240338" cy="3132138"/>
            <a:chOff x="2180" y="957"/>
            <a:chExt cx="3301" cy="1973"/>
          </a:xfrm>
        </p:grpSpPr>
        <p:sp>
          <p:nvSpPr>
            <p:cNvPr id="4104" name="AutoShape 45"/>
            <p:cNvSpPr>
              <a:spLocks noChangeAspect="1" noChangeArrowheads="1"/>
            </p:cNvSpPr>
            <p:nvPr/>
          </p:nvSpPr>
          <p:spPr bwMode="auto">
            <a:xfrm>
              <a:off x="3333" y="957"/>
              <a:ext cx="1082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Computers”R”Us</a:t>
              </a:r>
            </a:p>
          </p:txBody>
        </p:sp>
        <p:sp>
          <p:nvSpPr>
            <p:cNvPr id="4105" name="AutoShape 46"/>
            <p:cNvSpPr>
              <a:spLocks noChangeAspect="1" noChangeArrowheads="1"/>
            </p:cNvSpPr>
            <p:nvPr/>
          </p:nvSpPr>
          <p:spPr bwMode="auto">
            <a:xfrm>
              <a:off x="2604" y="1533"/>
              <a:ext cx="437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Sales</a:t>
              </a:r>
            </a:p>
          </p:txBody>
        </p:sp>
        <p:sp>
          <p:nvSpPr>
            <p:cNvPr id="4106" name="AutoShape 47"/>
            <p:cNvSpPr>
              <a:spLocks noChangeAspect="1" noChangeArrowheads="1"/>
            </p:cNvSpPr>
            <p:nvPr/>
          </p:nvSpPr>
          <p:spPr bwMode="auto">
            <a:xfrm>
              <a:off x="5085" y="1533"/>
              <a:ext cx="396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R&amp;D</a:t>
              </a:r>
            </a:p>
          </p:txBody>
        </p:sp>
        <p:sp>
          <p:nvSpPr>
            <p:cNvPr id="4107" name="AutoShape 48"/>
            <p:cNvSpPr>
              <a:spLocks noChangeAspect="1" noChangeArrowheads="1"/>
            </p:cNvSpPr>
            <p:nvPr/>
          </p:nvSpPr>
          <p:spPr bwMode="auto">
            <a:xfrm>
              <a:off x="3977" y="1533"/>
              <a:ext cx="956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Manufacturing</a:t>
              </a:r>
            </a:p>
          </p:txBody>
        </p:sp>
        <p:sp>
          <p:nvSpPr>
            <p:cNvPr id="4108" name="AutoShape 49"/>
            <p:cNvSpPr>
              <a:spLocks noChangeAspect="1" noChangeArrowheads="1"/>
            </p:cNvSpPr>
            <p:nvPr/>
          </p:nvSpPr>
          <p:spPr bwMode="auto">
            <a:xfrm>
              <a:off x="3787" y="2109"/>
              <a:ext cx="591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Laptops</a:t>
              </a:r>
            </a:p>
          </p:txBody>
        </p:sp>
        <p:sp>
          <p:nvSpPr>
            <p:cNvPr id="4109" name="AutoShape 50"/>
            <p:cNvSpPr>
              <a:spLocks noChangeAspect="1" noChangeArrowheads="1"/>
            </p:cNvSpPr>
            <p:nvPr/>
          </p:nvSpPr>
          <p:spPr bwMode="auto">
            <a:xfrm>
              <a:off x="4512" y="2109"/>
              <a:ext cx="664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Desktops</a:t>
              </a:r>
            </a:p>
          </p:txBody>
        </p:sp>
        <p:sp>
          <p:nvSpPr>
            <p:cNvPr id="4110" name="AutoShape 52"/>
            <p:cNvSpPr>
              <a:spLocks noChangeAspect="1" noChangeArrowheads="1"/>
            </p:cNvSpPr>
            <p:nvPr/>
          </p:nvSpPr>
          <p:spPr bwMode="auto">
            <a:xfrm>
              <a:off x="2351" y="2108"/>
              <a:ext cx="297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US</a:t>
              </a:r>
            </a:p>
          </p:txBody>
        </p:sp>
        <p:sp>
          <p:nvSpPr>
            <p:cNvPr id="4111" name="AutoShape 54"/>
            <p:cNvSpPr>
              <a:spLocks noChangeAspect="1" noChangeArrowheads="1"/>
            </p:cNvSpPr>
            <p:nvPr/>
          </p:nvSpPr>
          <p:spPr bwMode="auto">
            <a:xfrm>
              <a:off x="2783" y="2109"/>
              <a:ext cx="870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International</a:t>
              </a:r>
            </a:p>
          </p:txBody>
        </p:sp>
        <p:cxnSp>
          <p:nvCxnSpPr>
            <p:cNvPr id="4112" name="AutoShape 56"/>
            <p:cNvCxnSpPr>
              <a:cxnSpLocks noChangeShapeType="1"/>
              <a:stCxn id="4104" idx="2"/>
              <a:endCxn id="4105" idx="0"/>
            </p:cNvCxnSpPr>
            <p:nvPr/>
          </p:nvCxnSpPr>
          <p:spPr bwMode="auto">
            <a:xfrm flipH="1">
              <a:off x="2823" y="1205"/>
              <a:ext cx="1051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3" name="AutoShape 57"/>
            <p:cNvCxnSpPr>
              <a:cxnSpLocks noChangeShapeType="1"/>
              <a:stCxn id="4104" idx="2"/>
              <a:endCxn id="4107" idx="0"/>
            </p:cNvCxnSpPr>
            <p:nvPr/>
          </p:nvCxnSpPr>
          <p:spPr bwMode="auto">
            <a:xfrm>
              <a:off x="3874" y="1205"/>
              <a:ext cx="581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4" name="AutoShape 58"/>
            <p:cNvCxnSpPr>
              <a:cxnSpLocks noChangeShapeType="1"/>
              <a:stCxn id="4104" idx="2"/>
              <a:endCxn id="4106" idx="0"/>
            </p:cNvCxnSpPr>
            <p:nvPr/>
          </p:nvCxnSpPr>
          <p:spPr bwMode="auto">
            <a:xfrm>
              <a:off x="3874" y="1205"/>
              <a:ext cx="1409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5" name="AutoShape 60"/>
            <p:cNvCxnSpPr>
              <a:cxnSpLocks noChangeShapeType="1"/>
              <a:stCxn id="4107" idx="2"/>
              <a:endCxn id="4109" idx="0"/>
            </p:cNvCxnSpPr>
            <p:nvPr/>
          </p:nvCxnSpPr>
          <p:spPr bwMode="auto">
            <a:xfrm>
              <a:off x="4455" y="1781"/>
              <a:ext cx="389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6" name="AutoShape 61"/>
            <p:cNvCxnSpPr>
              <a:cxnSpLocks noChangeShapeType="1"/>
              <a:stCxn id="4107" idx="2"/>
              <a:endCxn id="4108" idx="0"/>
            </p:cNvCxnSpPr>
            <p:nvPr/>
          </p:nvCxnSpPr>
          <p:spPr bwMode="auto">
            <a:xfrm flipH="1">
              <a:off x="4083" y="1781"/>
              <a:ext cx="372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7" name="AutoShape 62"/>
            <p:cNvCxnSpPr>
              <a:cxnSpLocks noChangeShapeType="1"/>
              <a:stCxn id="4105" idx="2"/>
              <a:endCxn id="4111" idx="0"/>
            </p:cNvCxnSpPr>
            <p:nvPr/>
          </p:nvCxnSpPr>
          <p:spPr bwMode="auto">
            <a:xfrm>
              <a:off x="2823" y="1781"/>
              <a:ext cx="395" cy="32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18" name="AutoShape 63"/>
            <p:cNvCxnSpPr>
              <a:cxnSpLocks noChangeShapeType="1"/>
              <a:stCxn id="4105" idx="2"/>
              <a:endCxn id="4110" idx="0"/>
            </p:cNvCxnSpPr>
            <p:nvPr/>
          </p:nvCxnSpPr>
          <p:spPr bwMode="auto">
            <a:xfrm flipH="1">
              <a:off x="2500" y="1781"/>
              <a:ext cx="323" cy="32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119" name="AutoShape 64"/>
            <p:cNvSpPr>
              <a:spLocks noChangeAspect="1" noChangeArrowheads="1"/>
            </p:cNvSpPr>
            <p:nvPr/>
          </p:nvSpPr>
          <p:spPr bwMode="auto">
            <a:xfrm>
              <a:off x="2180" y="2688"/>
              <a:ext cx="547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Europe</a:t>
              </a:r>
            </a:p>
          </p:txBody>
        </p:sp>
        <p:sp>
          <p:nvSpPr>
            <p:cNvPr id="4120" name="AutoShape 65"/>
            <p:cNvSpPr>
              <a:spLocks noChangeAspect="1" noChangeArrowheads="1"/>
            </p:cNvSpPr>
            <p:nvPr/>
          </p:nvSpPr>
          <p:spPr bwMode="auto">
            <a:xfrm>
              <a:off x="3023" y="2688"/>
              <a:ext cx="374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Asia</a:t>
              </a:r>
            </a:p>
          </p:txBody>
        </p:sp>
        <p:cxnSp>
          <p:nvCxnSpPr>
            <p:cNvPr id="4121" name="AutoShape 66"/>
            <p:cNvCxnSpPr>
              <a:cxnSpLocks noChangeShapeType="1"/>
              <a:stCxn id="4111" idx="2"/>
              <a:endCxn id="4120" idx="0"/>
            </p:cNvCxnSpPr>
            <p:nvPr/>
          </p:nvCxnSpPr>
          <p:spPr bwMode="auto">
            <a:xfrm flipH="1">
              <a:off x="3210" y="2357"/>
              <a:ext cx="8" cy="32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22" name="AutoShape 67"/>
            <p:cNvCxnSpPr>
              <a:cxnSpLocks noChangeShapeType="1"/>
              <a:stCxn id="4111" idx="2"/>
              <a:endCxn id="4119" idx="0"/>
            </p:cNvCxnSpPr>
            <p:nvPr/>
          </p:nvCxnSpPr>
          <p:spPr bwMode="auto">
            <a:xfrm flipH="1">
              <a:off x="2454" y="2357"/>
              <a:ext cx="764" cy="32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123" name="AutoShape 68"/>
            <p:cNvSpPr>
              <a:spLocks noChangeAspect="1" noChangeArrowheads="1"/>
            </p:cNvSpPr>
            <p:nvPr/>
          </p:nvSpPr>
          <p:spPr bwMode="auto">
            <a:xfrm>
              <a:off x="3698" y="2688"/>
              <a:ext cx="570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Canada</a:t>
              </a:r>
            </a:p>
          </p:txBody>
        </p:sp>
        <p:cxnSp>
          <p:nvCxnSpPr>
            <p:cNvPr id="4124" name="AutoShape 69"/>
            <p:cNvCxnSpPr>
              <a:cxnSpLocks noChangeShapeType="1"/>
              <a:stCxn id="4111" idx="2"/>
              <a:endCxn id="4123" idx="0"/>
            </p:cNvCxnSpPr>
            <p:nvPr/>
          </p:nvCxnSpPr>
          <p:spPr bwMode="auto">
            <a:xfrm>
              <a:off x="3218" y="2357"/>
              <a:ext cx="765" cy="32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Example: File System</a:t>
            </a:r>
          </a:p>
        </p:txBody>
      </p:sp>
      <p:sp>
        <p:nvSpPr>
          <p:cNvPr id="4099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F5F0EE20-9C9D-9D4C-882B-6244B983F9FC}" type="slidenum">
              <a:rPr lang="en-US" altLang="en-US" sz="1400"/>
              <a:pPr eaLnBrk="1" hangingPunct="1"/>
              <a:t>5</a:t>
            </a:fld>
            <a:endParaRPr lang="en-US" altLang="en-US" sz="1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93686"/>
            <a:ext cx="6394450" cy="450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27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Tree Terminology</a:t>
            </a:r>
          </a:p>
        </p:txBody>
      </p:sp>
      <p:sp>
        <p:nvSpPr>
          <p:cNvPr id="5126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Root</a:t>
            </a:r>
            <a:r>
              <a:rPr lang="en-US" altLang="en-US" sz="2000" dirty="0"/>
              <a:t>: node without parent (A)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Internal node</a:t>
            </a:r>
            <a:r>
              <a:rPr lang="en-US" altLang="en-US" sz="2000" dirty="0"/>
              <a:t>: node with at least one child (A, B, C, F)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External node</a:t>
            </a:r>
            <a:r>
              <a:rPr lang="en-US" altLang="en-US" sz="2000" dirty="0"/>
              <a:t> (a.k.a. </a:t>
            </a:r>
            <a:r>
              <a:rPr lang="en-US" altLang="en-US" sz="2000" dirty="0">
                <a:solidFill>
                  <a:srgbClr val="FF0000"/>
                </a:solidFill>
              </a:rPr>
              <a:t>leaf</a:t>
            </a:r>
            <a:r>
              <a:rPr lang="en-US" altLang="en-US" sz="2000" dirty="0"/>
              <a:t> ): node without children (E, I, J, K, G, H, D)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Ancestors</a:t>
            </a:r>
            <a:r>
              <a:rPr lang="en-US" altLang="en-US" sz="2000" dirty="0"/>
              <a:t> of a node: parent, grandparent, grand-grandparent, etc.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Depth</a:t>
            </a:r>
            <a:r>
              <a:rPr lang="en-US" altLang="en-US" sz="2000" dirty="0"/>
              <a:t> of a node: number of ancestors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Height</a:t>
            </a:r>
            <a:r>
              <a:rPr lang="en-US" altLang="en-US" sz="2000" dirty="0"/>
              <a:t> of a tree: maximum depth of any node (3)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000" dirty="0">
                <a:solidFill>
                  <a:srgbClr val="FF0000"/>
                </a:solidFill>
              </a:rPr>
              <a:t>Descendant</a:t>
            </a:r>
            <a:r>
              <a:rPr lang="en-US" altLang="en-US" sz="2000" dirty="0"/>
              <a:t> of a node: child, grandchild, grand-grandchild, etc.</a:t>
            </a:r>
          </a:p>
        </p:txBody>
      </p:sp>
      <p:sp>
        <p:nvSpPr>
          <p:cNvPr id="5123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290577D5-9EC8-B249-92B4-DD31A7442111}" type="slidenum">
              <a:rPr lang="en-US" altLang="en-US" sz="1400"/>
              <a:pPr eaLnBrk="1" hangingPunct="1"/>
              <a:t>6</a:t>
            </a:fld>
            <a:endParaRPr lang="en-US" altLang="en-US" sz="1400"/>
          </a:p>
        </p:txBody>
      </p:sp>
      <p:sp>
        <p:nvSpPr>
          <p:cNvPr id="5124" name="AutoShape 28"/>
          <p:cNvSpPr>
            <a:spLocks noChangeArrowheads="1"/>
          </p:cNvSpPr>
          <p:nvPr/>
        </p:nvSpPr>
        <p:spPr bwMode="auto">
          <a:xfrm>
            <a:off x="6772275" y="3190875"/>
            <a:ext cx="1981200" cy="1828800"/>
          </a:xfrm>
          <a:prstGeom prst="triangle">
            <a:avLst>
              <a:gd name="adj" fmla="val 50000"/>
            </a:avLst>
          </a:prstGeom>
          <a:solidFill>
            <a:schemeClr val="fol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tIns="2651760" bIns="0" anchor="b" anchorCtr="1"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r>
              <a:rPr lang="en-US" altLang="en-US"/>
              <a:t>subtree</a:t>
            </a:r>
          </a:p>
        </p:txBody>
      </p:sp>
      <p:grpSp>
        <p:nvGrpSpPr>
          <p:cNvPr id="5127" name="Group 26"/>
          <p:cNvGrpSpPr>
            <a:grpSpLocks/>
          </p:cNvGrpSpPr>
          <p:nvPr/>
        </p:nvGrpSpPr>
        <p:grpSpPr bwMode="auto">
          <a:xfrm>
            <a:off x="5029200" y="2667000"/>
            <a:ext cx="3709988" cy="3127375"/>
            <a:chOff x="3135" y="1250"/>
            <a:chExt cx="2337" cy="1970"/>
          </a:xfrm>
        </p:grpSpPr>
        <p:sp>
          <p:nvSpPr>
            <p:cNvPr id="5130" name="AutoShape 5"/>
            <p:cNvSpPr>
              <a:spLocks noChangeAspect="1" noChangeArrowheads="1"/>
            </p:cNvSpPr>
            <p:nvPr/>
          </p:nvSpPr>
          <p:spPr bwMode="auto">
            <a:xfrm>
              <a:off x="4216" y="1250"/>
              <a:ext cx="215" cy="23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A</a:t>
              </a:r>
            </a:p>
          </p:txBody>
        </p:sp>
        <p:sp>
          <p:nvSpPr>
            <p:cNvPr id="5131" name="AutoShape 6"/>
            <p:cNvSpPr>
              <a:spLocks noChangeAspect="1" noChangeArrowheads="1"/>
            </p:cNvSpPr>
            <p:nvPr/>
          </p:nvSpPr>
          <p:spPr bwMode="auto">
            <a:xfrm>
              <a:off x="3384" y="1826"/>
              <a:ext cx="213" cy="23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B</a:t>
              </a:r>
            </a:p>
          </p:txBody>
        </p:sp>
        <p:sp>
          <p:nvSpPr>
            <p:cNvPr id="5132" name="AutoShape 7"/>
            <p:cNvSpPr>
              <a:spLocks noChangeAspect="1" noChangeArrowheads="1"/>
            </p:cNvSpPr>
            <p:nvPr/>
          </p:nvSpPr>
          <p:spPr bwMode="auto">
            <a:xfrm>
              <a:off x="5247" y="1825"/>
              <a:ext cx="225" cy="2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D</a:t>
              </a:r>
            </a:p>
          </p:txBody>
        </p:sp>
        <p:sp>
          <p:nvSpPr>
            <p:cNvPr id="5133" name="AutoShape 8"/>
            <p:cNvSpPr>
              <a:spLocks noChangeAspect="1" noChangeArrowheads="1"/>
            </p:cNvSpPr>
            <p:nvPr/>
          </p:nvSpPr>
          <p:spPr bwMode="auto">
            <a:xfrm>
              <a:off x="4754" y="1825"/>
              <a:ext cx="215" cy="2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C</a:t>
              </a:r>
            </a:p>
          </p:txBody>
        </p:sp>
        <p:sp>
          <p:nvSpPr>
            <p:cNvPr id="5134" name="AutoShape 9"/>
            <p:cNvSpPr>
              <a:spLocks noChangeAspect="1" noChangeArrowheads="1"/>
            </p:cNvSpPr>
            <p:nvPr/>
          </p:nvSpPr>
          <p:spPr bwMode="auto">
            <a:xfrm>
              <a:off x="4494" y="2401"/>
              <a:ext cx="223" cy="2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G</a:t>
              </a:r>
            </a:p>
          </p:txBody>
        </p:sp>
        <p:sp>
          <p:nvSpPr>
            <p:cNvPr id="5135" name="AutoShape 10"/>
            <p:cNvSpPr>
              <a:spLocks noChangeAspect="1" noChangeArrowheads="1"/>
            </p:cNvSpPr>
            <p:nvPr/>
          </p:nvSpPr>
          <p:spPr bwMode="auto">
            <a:xfrm>
              <a:off x="5007" y="2401"/>
              <a:ext cx="224" cy="2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H</a:t>
              </a:r>
            </a:p>
          </p:txBody>
        </p:sp>
        <p:sp>
          <p:nvSpPr>
            <p:cNvPr id="5136" name="AutoShape 11"/>
            <p:cNvSpPr>
              <a:spLocks noChangeAspect="1" noChangeArrowheads="1"/>
            </p:cNvSpPr>
            <p:nvPr/>
          </p:nvSpPr>
          <p:spPr bwMode="auto">
            <a:xfrm>
              <a:off x="3135" y="2399"/>
              <a:ext cx="208" cy="24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E</a:t>
              </a:r>
            </a:p>
          </p:txBody>
        </p:sp>
        <p:sp>
          <p:nvSpPr>
            <p:cNvPr id="5137" name="AutoShape 12"/>
            <p:cNvSpPr>
              <a:spLocks noChangeAspect="1" noChangeArrowheads="1"/>
            </p:cNvSpPr>
            <p:nvPr/>
          </p:nvSpPr>
          <p:spPr bwMode="auto">
            <a:xfrm>
              <a:off x="3639" y="2402"/>
              <a:ext cx="203" cy="23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F</a:t>
              </a:r>
            </a:p>
          </p:txBody>
        </p:sp>
        <p:cxnSp>
          <p:nvCxnSpPr>
            <p:cNvPr id="5138" name="AutoShape 13"/>
            <p:cNvCxnSpPr>
              <a:cxnSpLocks noChangeShapeType="1"/>
              <a:stCxn id="5130" idx="2"/>
              <a:endCxn id="5131" idx="0"/>
            </p:cNvCxnSpPr>
            <p:nvPr/>
          </p:nvCxnSpPr>
          <p:spPr bwMode="auto">
            <a:xfrm flipH="1">
              <a:off x="3491" y="1494"/>
              <a:ext cx="833" cy="32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39" name="AutoShape 14"/>
            <p:cNvCxnSpPr>
              <a:cxnSpLocks noChangeShapeType="1"/>
              <a:stCxn id="5130" idx="2"/>
              <a:endCxn id="5133" idx="0"/>
            </p:cNvCxnSpPr>
            <p:nvPr/>
          </p:nvCxnSpPr>
          <p:spPr bwMode="auto">
            <a:xfrm>
              <a:off x="4324" y="1494"/>
              <a:ext cx="538" cy="32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0" name="AutoShape 15"/>
            <p:cNvCxnSpPr>
              <a:cxnSpLocks noChangeShapeType="1"/>
              <a:stCxn id="5130" idx="2"/>
              <a:endCxn id="5132" idx="0"/>
            </p:cNvCxnSpPr>
            <p:nvPr/>
          </p:nvCxnSpPr>
          <p:spPr bwMode="auto">
            <a:xfrm>
              <a:off x="4324" y="1494"/>
              <a:ext cx="1036" cy="325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1" name="AutoShape 16"/>
            <p:cNvCxnSpPr>
              <a:cxnSpLocks noChangeShapeType="1"/>
              <a:stCxn id="5133" idx="2"/>
              <a:endCxn id="5135" idx="0"/>
            </p:cNvCxnSpPr>
            <p:nvPr/>
          </p:nvCxnSpPr>
          <p:spPr bwMode="auto">
            <a:xfrm>
              <a:off x="4862" y="2071"/>
              <a:ext cx="257" cy="324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2" name="AutoShape 17"/>
            <p:cNvCxnSpPr>
              <a:cxnSpLocks noChangeShapeType="1"/>
              <a:stCxn id="5133" idx="2"/>
              <a:endCxn id="5134" idx="0"/>
            </p:cNvCxnSpPr>
            <p:nvPr/>
          </p:nvCxnSpPr>
          <p:spPr bwMode="auto">
            <a:xfrm flipH="1">
              <a:off x="4606" y="2071"/>
              <a:ext cx="256" cy="324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3" name="AutoShape 18"/>
            <p:cNvCxnSpPr>
              <a:cxnSpLocks noChangeShapeType="1"/>
              <a:stCxn id="5131" idx="2"/>
              <a:endCxn id="5137" idx="0"/>
            </p:cNvCxnSpPr>
            <p:nvPr/>
          </p:nvCxnSpPr>
          <p:spPr bwMode="auto">
            <a:xfrm>
              <a:off x="3491" y="2070"/>
              <a:ext cx="250" cy="32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4" name="AutoShape 19"/>
            <p:cNvCxnSpPr>
              <a:cxnSpLocks noChangeShapeType="1"/>
              <a:stCxn id="5131" idx="2"/>
              <a:endCxn id="5136" idx="0"/>
            </p:cNvCxnSpPr>
            <p:nvPr/>
          </p:nvCxnSpPr>
          <p:spPr bwMode="auto">
            <a:xfrm flipH="1">
              <a:off x="3239" y="2070"/>
              <a:ext cx="252" cy="32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45" name="AutoShape 20"/>
            <p:cNvSpPr>
              <a:spLocks noChangeAspect="1" noChangeArrowheads="1"/>
            </p:cNvSpPr>
            <p:nvPr/>
          </p:nvSpPr>
          <p:spPr bwMode="auto">
            <a:xfrm>
              <a:off x="3289" y="2981"/>
              <a:ext cx="182" cy="23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I</a:t>
              </a:r>
            </a:p>
          </p:txBody>
        </p:sp>
        <p:sp>
          <p:nvSpPr>
            <p:cNvPr id="5146" name="AutoShape 21"/>
            <p:cNvSpPr>
              <a:spLocks noChangeAspect="1" noChangeArrowheads="1"/>
            </p:cNvSpPr>
            <p:nvPr/>
          </p:nvSpPr>
          <p:spPr bwMode="auto">
            <a:xfrm>
              <a:off x="3655" y="2981"/>
              <a:ext cx="187" cy="238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J</a:t>
              </a:r>
            </a:p>
          </p:txBody>
        </p:sp>
        <p:cxnSp>
          <p:nvCxnSpPr>
            <p:cNvPr id="5147" name="AutoShape 22"/>
            <p:cNvCxnSpPr>
              <a:cxnSpLocks noChangeShapeType="1"/>
              <a:stCxn id="5137" idx="2"/>
              <a:endCxn id="5146" idx="0"/>
            </p:cNvCxnSpPr>
            <p:nvPr/>
          </p:nvCxnSpPr>
          <p:spPr bwMode="auto">
            <a:xfrm>
              <a:off x="3741" y="2646"/>
              <a:ext cx="8" cy="32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48" name="AutoShape 23"/>
            <p:cNvCxnSpPr>
              <a:cxnSpLocks noChangeShapeType="1"/>
              <a:stCxn id="5137" idx="2"/>
              <a:endCxn id="5145" idx="0"/>
            </p:cNvCxnSpPr>
            <p:nvPr/>
          </p:nvCxnSpPr>
          <p:spPr bwMode="auto">
            <a:xfrm flipH="1">
              <a:off x="3380" y="2646"/>
              <a:ext cx="361" cy="32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49" name="AutoShape 24"/>
            <p:cNvSpPr>
              <a:spLocks noChangeAspect="1" noChangeArrowheads="1"/>
            </p:cNvSpPr>
            <p:nvPr/>
          </p:nvSpPr>
          <p:spPr bwMode="auto">
            <a:xfrm>
              <a:off x="4026" y="2980"/>
              <a:ext cx="213" cy="2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charset="0"/>
                </a:defRPr>
              </a:lvl9pPr>
            </a:lstStyle>
            <a:p>
              <a:pPr eaLnBrk="1" hangingPunct="1"/>
              <a:r>
                <a:rPr lang="en-US" altLang="en-US" sz="1600"/>
                <a:t>K</a:t>
              </a:r>
            </a:p>
          </p:txBody>
        </p:sp>
        <p:cxnSp>
          <p:nvCxnSpPr>
            <p:cNvPr id="5150" name="AutoShape 25"/>
            <p:cNvCxnSpPr>
              <a:cxnSpLocks noChangeShapeType="1"/>
              <a:stCxn id="5137" idx="2"/>
              <a:endCxn id="5149" idx="0"/>
            </p:cNvCxnSpPr>
            <p:nvPr/>
          </p:nvCxnSpPr>
          <p:spPr bwMode="auto">
            <a:xfrm>
              <a:off x="3741" y="2646"/>
              <a:ext cx="392" cy="328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79899" name="Rectangle 27" descr="Rectangle: Click to edit Master text styles&#10;Second level&#10;Third level&#10;Fourth level&#10;Fifth level"/>
          <p:cNvSpPr>
            <a:spLocks noChangeArrowheads="1"/>
          </p:cNvSpPr>
          <p:nvPr/>
        </p:nvSpPr>
        <p:spPr bwMode="auto">
          <a:xfrm>
            <a:off x="5181600" y="1676400"/>
            <a:ext cx="35052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algn="l">
              <a:lnSpc>
                <a:spcPct val="90000"/>
              </a:lnSpc>
              <a:spcBef>
                <a:spcPct val="20000"/>
              </a:spcBef>
              <a:buClr>
                <a:srgbClr val="40458C"/>
              </a:buClr>
              <a:buSzPct val="60000"/>
              <a:buFont typeface="Wingdings" pitchFamily="2" charset="2"/>
              <a:buChar char="q"/>
              <a:defRPr/>
            </a:pPr>
            <a:r>
              <a:rPr lang="en-US" sz="2000" kern="0" dirty="0" err="1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Subtree</a:t>
            </a:r>
            <a:r>
              <a:rPr lang="en-US" sz="2000" kern="0" dirty="0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: tree consisting of a node and its descendants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Tree ADT</a:t>
            </a:r>
            <a:endParaRPr lang="en-US" altLang="en-US">
              <a:ea typeface="Tahoma" charset="0"/>
              <a:cs typeface="Tahoma" charset="0"/>
            </a:endParaRPr>
          </a:p>
        </p:txBody>
      </p:sp>
      <p:sp>
        <p:nvSpPr>
          <p:cNvPr id="614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US" altLang="en-US" sz="2000" dirty="0"/>
              <a:t>We can use positions to abstract nodes</a:t>
            </a:r>
          </a:p>
          <a:p>
            <a:pPr eaLnBrk="1" hangingPunct="1"/>
            <a:endParaRPr lang="en-US" altLang="en-US" sz="2000" dirty="0"/>
          </a:p>
          <a:p>
            <a:pPr eaLnBrk="1" hangingPunct="1"/>
            <a:r>
              <a:rPr lang="en-US" altLang="en-US" sz="2000" dirty="0"/>
              <a:t>Generic methods:</a:t>
            </a:r>
          </a:p>
          <a:p>
            <a:pPr lvl="1" eaLnBrk="1" hangingPunct="1"/>
            <a:r>
              <a:rPr lang="en-US" altLang="en-US" sz="1800" dirty="0"/>
              <a:t>integer </a:t>
            </a:r>
            <a:r>
              <a:rPr lang="en-US" altLang="en-US" sz="1800" dirty="0">
                <a:solidFill>
                  <a:schemeClr val="tx2"/>
                </a:solidFill>
              </a:rPr>
              <a:t>size</a:t>
            </a:r>
            <a:r>
              <a:rPr lang="en-US" altLang="en-US" sz="1800" dirty="0"/>
              <a:t>()</a:t>
            </a:r>
          </a:p>
          <a:p>
            <a:pPr lvl="1" eaLnBrk="1" hangingPunct="1"/>
            <a:r>
              <a:rPr lang="en-US" altLang="en-US" sz="1800" dirty="0" err="1"/>
              <a:t>boolean</a:t>
            </a:r>
            <a:r>
              <a:rPr lang="en-US" altLang="en-US" sz="1800" dirty="0"/>
              <a:t> </a:t>
            </a:r>
            <a:r>
              <a:rPr lang="en-US" altLang="en-US" sz="1800" dirty="0">
                <a:solidFill>
                  <a:schemeClr val="tx2"/>
                </a:solidFill>
              </a:rPr>
              <a:t>empty</a:t>
            </a:r>
            <a:r>
              <a:rPr lang="en-US" altLang="en-US" sz="1800" dirty="0"/>
              <a:t>()</a:t>
            </a:r>
          </a:p>
          <a:p>
            <a:pPr lvl="1" eaLnBrk="1" hangingPunct="1"/>
            <a:endParaRPr lang="en-US" altLang="en-US" sz="1800" dirty="0"/>
          </a:p>
          <a:p>
            <a:pPr eaLnBrk="1" hangingPunct="1"/>
            <a:r>
              <a:rPr lang="en-US" altLang="en-US" sz="2000" dirty="0"/>
              <a:t>Accessor methods:</a:t>
            </a:r>
          </a:p>
          <a:p>
            <a:pPr lvl="1" eaLnBrk="1" hangingPunct="1"/>
            <a:r>
              <a:rPr lang="en-US" altLang="en-US" sz="1800" dirty="0"/>
              <a:t>position </a:t>
            </a:r>
            <a:r>
              <a:rPr lang="en-US" altLang="en-US" sz="1800" dirty="0">
                <a:solidFill>
                  <a:schemeClr val="tx2"/>
                </a:solidFill>
              </a:rPr>
              <a:t>root</a:t>
            </a:r>
            <a:r>
              <a:rPr lang="en-US" altLang="en-US" sz="1800" dirty="0"/>
              <a:t>()</a:t>
            </a:r>
          </a:p>
          <a:p>
            <a:pPr lvl="1" eaLnBrk="1" hangingPunct="1"/>
            <a:r>
              <a:rPr lang="en-US" altLang="en-US" sz="1800" dirty="0"/>
              <a:t>list&lt;position&gt; </a:t>
            </a:r>
            <a:r>
              <a:rPr lang="en-US" altLang="en-US" sz="1800" dirty="0">
                <a:solidFill>
                  <a:schemeClr val="tx2"/>
                </a:solidFill>
              </a:rPr>
              <a:t>positions</a:t>
            </a:r>
            <a:r>
              <a:rPr lang="en-US" altLang="en-US" sz="1800" dirty="0"/>
              <a:t>()</a:t>
            </a:r>
          </a:p>
          <a:p>
            <a:pPr lvl="1" eaLnBrk="1" hangingPunct="1"/>
            <a:endParaRPr lang="en-US" altLang="en-US" sz="1800" dirty="0"/>
          </a:p>
          <a:p>
            <a:pPr eaLnBrk="1" hangingPunct="1"/>
            <a:r>
              <a:rPr lang="en-US" altLang="en-US" sz="2000" dirty="0"/>
              <a:t>Position-based methods:</a:t>
            </a:r>
          </a:p>
          <a:p>
            <a:pPr lvl="1" eaLnBrk="1" hangingPunct="1"/>
            <a:r>
              <a:rPr lang="en-US" altLang="en-US" sz="1800" dirty="0"/>
              <a:t>position </a:t>
            </a:r>
            <a:r>
              <a:rPr lang="en-US" altLang="en-US" sz="1800" dirty="0" err="1"/>
              <a:t>p.</a:t>
            </a:r>
            <a:r>
              <a:rPr lang="en-US" altLang="en-US" sz="1800" dirty="0" err="1">
                <a:solidFill>
                  <a:schemeClr val="tx2"/>
                </a:solidFill>
              </a:rPr>
              <a:t>parent</a:t>
            </a:r>
            <a:r>
              <a:rPr lang="en-US" altLang="en-US" sz="1800" dirty="0"/>
              <a:t>()</a:t>
            </a:r>
          </a:p>
          <a:p>
            <a:pPr lvl="1" eaLnBrk="1" hangingPunct="1"/>
            <a:r>
              <a:rPr lang="en-US" altLang="en-US" sz="1800" dirty="0"/>
              <a:t>list&lt;position&gt; </a:t>
            </a:r>
            <a:r>
              <a:rPr lang="en-US" altLang="en-US" sz="1800" dirty="0" err="1"/>
              <a:t>p.</a:t>
            </a:r>
            <a:r>
              <a:rPr lang="en-US" altLang="en-US" sz="1800" dirty="0" err="1">
                <a:solidFill>
                  <a:schemeClr val="tx2"/>
                </a:solidFill>
              </a:rPr>
              <a:t>children</a:t>
            </a:r>
            <a:r>
              <a:rPr lang="en-US" altLang="en-US" sz="1800" dirty="0"/>
              <a:t>()</a:t>
            </a:r>
          </a:p>
        </p:txBody>
      </p:sp>
      <p:sp>
        <p:nvSpPr>
          <p:cNvPr id="6147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charset="0"/>
              </a:defRPr>
            </a:lvl9pPr>
          </a:lstStyle>
          <a:p>
            <a:pPr eaLnBrk="1" hangingPunct="1"/>
            <a:fld id="{8D1E69D9-E75E-2D47-B630-4BF9B338F8AA}" type="slidenum">
              <a:rPr lang="en-US" altLang="en-US" sz="1400"/>
              <a:pPr eaLnBrk="1" hangingPunct="1"/>
              <a:t>7</a:t>
            </a:fld>
            <a:endParaRPr lang="en-US" altLang="en-US" sz="1400"/>
          </a:p>
        </p:txBody>
      </p:sp>
      <p:sp>
        <p:nvSpPr>
          <p:cNvPr id="6150" name="Rectangle 4" descr="Rectangle: Click to edit Master text styles&#10;Second level&#10;Third level&#10;Fourth level&#10;Fifth level"/>
          <p:cNvSpPr>
            <a:spLocks noChangeArrowheads="1"/>
          </p:cNvSpPr>
          <p:nvPr/>
        </p:nvSpPr>
        <p:spPr bwMode="auto">
          <a:xfrm>
            <a:off x="4800600" y="1524000"/>
            <a:ext cx="37338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l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Query methods:</a:t>
            </a:r>
          </a:p>
          <a:p>
            <a:pPr marL="742950" lvl="1" indent="-285750" algn="l">
              <a:spcBef>
                <a:spcPct val="20000"/>
              </a:spcBef>
              <a:buClr>
                <a:srgbClr val="40458C"/>
              </a:buClr>
              <a:buSzPct val="60000"/>
              <a:buFont typeface="Wingdings" pitchFamily="2" charset="2"/>
              <a:buChar char="n"/>
              <a:defRPr/>
            </a:pPr>
            <a:r>
              <a:rPr lang="en-US" sz="1800" kern="0" dirty="0" err="1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boolean</a:t>
            </a:r>
            <a:r>
              <a:rPr lang="en-US" sz="1800" kern="0" dirty="0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 p.</a:t>
            </a:r>
            <a:r>
              <a:rPr lang="en-US" sz="1800" kern="0" dirty="0" err="1">
                <a:solidFill>
                  <a:srgbClr val="BE2D00"/>
                </a:solidFill>
                <a:latin typeface="Calibri" charset="0"/>
                <a:ea typeface="Calibri" charset="0"/>
                <a:cs typeface="Calibri" charset="0"/>
              </a:rPr>
              <a:t>isRoot</a:t>
            </a:r>
            <a:r>
              <a:rPr lang="en-US" sz="1800" kern="0" dirty="0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()</a:t>
            </a:r>
          </a:p>
          <a:p>
            <a:pPr marL="742950" lvl="1" indent="-285750" algn="l">
              <a:spcBef>
                <a:spcPct val="20000"/>
              </a:spcBef>
              <a:buClr>
                <a:srgbClr val="40458C"/>
              </a:buClr>
              <a:buSzPct val="60000"/>
              <a:buFont typeface="Wingdings" pitchFamily="2" charset="2"/>
              <a:buChar char="n"/>
              <a:defRPr/>
            </a:pPr>
            <a:r>
              <a:rPr lang="en-US" sz="1800" kern="0" dirty="0" err="1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boolean</a:t>
            </a:r>
            <a:r>
              <a:rPr lang="en-US" sz="1800" kern="0" dirty="0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800" kern="0" dirty="0" err="1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p.</a:t>
            </a:r>
            <a:r>
              <a:rPr lang="en-US" sz="1800" kern="0" dirty="0" err="1">
                <a:solidFill>
                  <a:srgbClr val="BE2D00"/>
                </a:solidFill>
                <a:latin typeface="Calibri" charset="0"/>
                <a:ea typeface="Calibri" charset="0"/>
                <a:cs typeface="Calibri" charset="0"/>
              </a:rPr>
              <a:t>isExternal</a:t>
            </a:r>
            <a:r>
              <a:rPr lang="en-US" sz="1800" kern="0" dirty="0">
                <a:solidFill>
                  <a:srgbClr val="40458C"/>
                </a:solidFill>
                <a:latin typeface="Calibri" charset="0"/>
                <a:ea typeface="Calibri" charset="0"/>
                <a:cs typeface="Calibri" charset="0"/>
              </a:rPr>
              <a:t>()</a:t>
            </a:r>
          </a:p>
          <a:p>
            <a:pPr marL="742950" lvl="1" indent="-285750" algn="l">
              <a:spcBef>
                <a:spcPct val="20000"/>
              </a:spcBef>
              <a:buClr>
                <a:srgbClr val="40458C"/>
              </a:buClr>
              <a:buSzPct val="60000"/>
              <a:buFont typeface="Wingdings" pitchFamily="2" charset="2"/>
              <a:buChar char="n"/>
              <a:defRPr/>
            </a:pPr>
            <a:endParaRPr lang="en-US" sz="1800" kern="0" dirty="0">
              <a:solidFill>
                <a:srgbClr val="40458C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indent="-342900" algn="l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Additional “update” methods may be defined by data structures implementing the Tree ADT</a:t>
            </a:r>
          </a:p>
          <a:p>
            <a:pPr marL="800100" lvl="1" indent="-342900" algn="l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Remove the node at some position</a:t>
            </a:r>
          </a:p>
          <a:p>
            <a:pPr marL="800100" lvl="1" indent="-342900" algn="l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/>
            </a:pP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Swap a parent and its specific child</a:t>
            </a:r>
          </a:p>
          <a:p>
            <a:pPr marL="800100" lvl="1" indent="-342900" algn="l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/>
            </a:pP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Etc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sz="2000" dirty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linked structure for General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way of implementing a general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03749F-3842-4CDA-A45E-FEEB9ACCE00B}" type="slidenum">
              <a:rPr lang="ko-KR" altLang="en-US" smtClean="0"/>
              <a:pPr>
                <a:defRPr/>
              </a:pPr>
              <a:t>8</a:t>
            </a:fld>
            <a:endParaRPr lang="en-US" altLang="ko-K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057400"/>
            <a:ext cx="75565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77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3041FFA-95F2-4CC5-BE63-CABE58D1D820}" type="slidenum">
              <a:rPr lang="ko-KR" altLang="en-US" smtClean="0"/>
              <a:pPr>
                <a:defRPr/>
              </a:pPr>
              <a:t>9</a:t>
            </a:fld>
            <a:endParaRPr lang="en-US" altLang="ko-KR"/>
          </a:p>
        </p:txBody>
      </p:sp>
      <p:sp>
        <p:nvSpPr>
          <p:cNvPr id="3" name="TextBox 2"/>
          <p:cNvSpPr txBox="1"/>
          <p:nvPr/>
        </p:nvSpPr>
        <p:spPr>
          <a:xfrm>
            <a:off x="1905000" y="3276600"/>
            <a:ext cx="5336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Tree Traversal </a:t>
            </a:r>
            <a:r>
              <a:rPr lang="en-US" sz="3600" dirty="0"/>
              <a:t>Algorithms</a:t>
            </a:r>
          </a:p>
        </p:txBody>
      </p:sp>
    </p:spTree>
    <p:extLst>
      <p:ext uri="{BB962C8B-B14F-4D97-AF65-F5344CB8AC3E}">
        <p14:creationId xmlns:p14="http://schemas.microsoft.com/office/powerpoint/2010/main" val="125695150"/>
      </p:ext>
    </p:extLst>
  </p:cSld>
  <p:clrMapOvr>
    <a:masterClrMapping/>
  </p:clrMapOvr>
</p:sld>
</file>

<file path=ppt/theme/theme1.xml><?xml version="1.0" encoding="utf-8"?>
<a:theme xmlns:a="http://schemas.openxmlformats.org/drawingml/2006/main" name="1_Blueprint">
  <a:themeElements>
    <a:clrScheme name="">
      <a:dk1>
        <a:srgbClr val="40458C"/>
      </a:dk1>
      <a:lt1>
        <a:srgbClr val="FFFFFF"/>
      </a:lt1>
      <a:dk2>
        <a:srgbClr val="BE2D00"/>
      </a:dk2>
      <a:lt2>
        <a:srgbClr val="B7C1EB"/>
      </a:lt2>
      <a:accent1>
        <a:srgbClr val="ECD882"/>
      </a:accent1>
      <a:accent2>
        <a:srgbClr val="577052"/>
      </a:accent2>
      <a:accent3>
        <a:srgbClr val="FFFFFF"/>
      </a:accent3>
      <a:accent4>
        <a:srgbClr val="353A77"/>
      </a:accent4>
      <a:accent5>
        <a:srgbClr val="F4E9C1"/>
      </a:accent5>
      <a:accent6>
        <a:srgbClr val="4E6549"/>
      </a:accent6>
      <a:hlink>
        <a:srgbClr val="6F89F7"/>
      </a:hlink>
      <a:folHlink>
        <a:srgbClr val="CFDBFD"/>
      </a:folHlink>
    </a:clrScheme>
    <a:fontScheme name="Blueprint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ueprint 1">
        <a:dk1>
          <a:srgbClr val="000000"/>
        </a:dk1>
        <a:lt1>
          <a:srgbClr val="FFFFFF"/>
        </a:lt1>
        <a:dk2>
          <a:srgbClr val="40458C"/>
        </a:dk2>
        <a:lt2>
          <a:srgbClr val="FFFFCC"/>
        </a:lt2>
        <a:accent1>
          <a:srgbClr val="8D8DB3"/>
        </a:accent1>
        <a:accent2>
          <a:srgbClr val="B2B2B2"/>
        </a:accent2>
        <a:accent3>
          <a:srgbClr val="AFB0C5"/>
        </a:accent3>
        <a:accent4>
          <a:srgbClr val="DADADA"/>
        </a:accent4>
        <a:accent5>
          <a:srgbClr val="C5C5D6"/>
        </a:accent5>
        <a:accent6>
          <a:srgbClr val="A1A1A1"/>
        </a:accent6>
        <a:hlink>
          <a:srgbClr val="6F89F7"/>
        </a:hlink>
        <a:folHlink>
          <a:srgbClr val="4F56A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2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53A77"/>
        </a:accent4>
        <a:accent5>
          <a:srgbClr val="F4E9C1"/>
        </a:accent5>
        <a:accent6>
          <a:srgbClr val="A1A1A1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3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4D4D4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4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4AF5D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5">
        <a:dk1>
          <a:srgbClr val="000000"/>
        </a:dk1>
        <a:lt1>
          <a:srgbClr val="FFFFFF"/>
        </a:lt1>
        <a:dk2>
          <a:srgbClr val="003366"/>
        </a:dk2>
        <a:lt2>
          <a:srgbClr val="CCFFCC"/>
        </a:lt2>
        <a:accent1>
          <a:srgbClr val="006699"/>
        </a:accent1>
        <a:accent2>
          <a:srgbClr val="009999"/>
        </a:accent2>
        <a:accent3>
          <a:srgbClr val="AAADB8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99CC"/>
        </a:hlink>
        <a:folHlink>
          <a:srgbClr val="0045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6">
        <a:dk1>
          <a:srgbClr val="000000"/>
        </a:dk1>
        <a:lt1>
          <a:srgbClr val="FFFFFF"/>
        </a:lt1>
        <a:dk2>
          <a:srgbClr val="004A48"/>
        </a:dk2>
        <a:lt2>
          <a:srgbClr val="33CCCC"/>
        </a:lt2>
        <a:accent1>
          <a:srgbClr val="006699"/>
        </a:accent1>
        <a:accent2>
          <a:srgbClr val="009999"/>
        </a:accent2>
        <a:accent3>
          <a:srgbClr val="AAB1B1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CC99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7">
        <a:dk1>
          <a:srgbClr val="000000"/>
        </a:dk1>
        <a:lt1>
          <a:srgbClr val="FFFFFF"/>
        </a:lt1>
        <a:dk2>
          <a:srgbClr val="333300"/>
        </a:dk2>
        <a:lt2>
          <a:srgbClr val="FFFFCC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808000"/>
        </a:hlink>
        <a:folHlink>
          <a:srgbClr val="525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8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3"/>
        </a:accent5>
        <a:accent6>
          <a:srgbClr val="73B0B5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Designs\Blueprint.pot</Template>
  <TotalTime>4780</TotalTime>
  <Words>1424</Words>
  <Application>Microsoft Macintosh PowerPoint</Application>
  <PresentationFormat>화면 슬라이드 쇼(4:3)</PresentationFormat>
  <Paragraphs>414</Paragraphs>
  <Slides>30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6" baseType="lpstr">
      <vt:lpstr>Calibri</vt:lpstr>
      <vt:lpstr>Symbol</vt:lpstr>
      <vt:lpstr>Tahoma</vt:lpstr>
      <vt:lpstr>Times New Roman</vt:lpstr>
      <vt:lpstr>Wingdings</vt:lpstr>
      <vt:lpstr>1_Blueprint</vt:lpstr>
      <vt:lpstr>So Far</vt:lpstr>
      <vt:lpstr>Trees</vt:lpstr>
      <vt:lpstr>Summary</vt:lpstr>
      <vt:lpstr>What is a Tree?</vt:lpstr>
      <vt:lpstr>Example: File System</vt:lpstr>
      <vt:lpstr>Tree Terminology</vt:lpstr>
      <vt:lpstr>Tree ADT</vt:lpstr>
      <vt:lpstr>A linked structure for General Trees</vt:lpstr>
      <vt:lpstr>PowerPoint 프레젠테이션</vt:lpstr>
      <vt:lpstr>Traversal Computations</vt:lpstr>
      <vt:lpstr>Example: ”du” command</vt:lpstr>
      <vt:lpstr>1. Depth of a node</vt:lpstr>
      <vt:lpstr>2. Height of a tree T: height1</vt:lpstr>
      <vt:lpstr>Two Trees</vt:lpstr>
      <vt:lpstr>2. Height of a tree T: height2</vt:lpstr>
      <vt:lpstr>3. Preorder Traversal</vt:lpstr>
      <vt:lpstr>3. Postorder Traversal</vt:lpstr>
      <vt:lpstr>3. Inorder Traversal</vt:lpstr>
      <vt:lpstr>PowerPoint 프레젠테이션</vt:lpstr>
      <vt:lpstr>Binary Trees</vt:lpstr>
      <vt:lpstr>Arithmetic Expression Tree</vt:lpstr>
      <vt:lpstr>Decision Tree</vt:lpstr>
      <vt:lpstr>Properties of Proper Binary Trees</vt:lpstr>
      <vt:lpstr>BinaryTree ADT</vt:lpstr>
      <vt:lpstr>Evaluate Arithmetic Expressions</vt:lpstr>
      <vt:lpstr>PowerPoint 프레젠테이션</vt:lpstr>
      <vt:lpstr>Recall: Linked Structure for Trees</vt:lpstr>
      <vt:lpstr>Linked Structure for Binary Trees</vt:lpstr>
      <vt:lpstr>Array-Based Representation of Binary Trees</vt:lpstr>
      <vt:lpstr>PowerPoint 프레젠테이션</vt:lpstr>
    </vt:vector>
  </TitlesOfParts>
  <Company>Brown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Algorithms</dc:title>
  <dc:creator>Roberto Tamassia</dc:creator>
  <cp:lastModifiedBy>Microsoft Office User</cp:lastModifiedBy>
  <cp:revision>627</cp:revision>
  <cp:lastPrinted>2017-09-24T08:48:27Z</cp:lastPrinted>
  <dcterms:created xsi:type="dcterms:W3CDTF">2002-01-21T02:22:10Z</dcterms:created>
  <dcterms:modified xsi:type="dcterms:W3CDTF">2021-02-23T01:09:37Z</dcterms:modified>
</cp:coreProperties>
</file>

<file path=docProps/thumbnail.jpeg>
</file>